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29"/>
  </p:notesMasterIdLst>
  <p:sldIdLst>
    <p:sldId id="256" r:id="rId7"/>
    <p:sldId id="257" r:id="rId8"/>
    <p:sldId id="258" r:id="rId9"/>
    <p:sldId id="260" r:id="rId10"/>
    <p:sldId id="281" r:id="rId11"/>
    <p:sldId id="264" r:id="rId12"/>
    <p:sldId id="261" r:id="rId13"/>
    <p:sldId id="284" r:id="rId14"/>
    <p:sldId id="285" r:id="rId15"/>
    <p:sldId id="286" r:id="rId16"/>
    <p:sldId id="266" r:id="rId17"/>
    <p:sldId id="265" r:id="rId18"/>
    <p:sldId id="269" r:id="rId19"/>
    <p:sldId id="287" r:id="rId20"/>
    <p:sldId id="288" r:id="rId21"/>
    <p:sldId id="300" r:id="rId22"/>
    <p:sldId id="295" r:id="rId23"/>
    <p:sldId id="296" r:id="rId24"/>
    <p:sldId id="273" r:id="rId25"/>
    <p:sldId id="297" r:id="rId26"/>
    <p:sldId id="299" r:id="rId27"/>
    <p:sldId id="2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8973" autoAdjust="0"/>
  </p:normalViewPr>
  <p:slideViewPr>
    <p:cSldViewPr snapToGrid="0">
      <p:cViewPr varScale="1">
        <p:scale>
          <a:sx n="86" d="100"/>
          <a:sy n="86" d="100"/>
        </p:scale>
        <p:origin x="15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65FD-DD69-49B2-9A08-36A12B044CDB}" type="datetimeFigureOut">
              <a:rPr lang="en-GB" smtClean="0"/>
              <a:t>09/06/2025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28553-2F0D-4033-B44B-A287C00CDE7F}" type="slidenum">
              <a:rPr lang="en-GB" smtClean="0"/>
              <a:t>‹#›</a:t>
            </a:fld>
            <a:endParaRPr lang="en-GB"/>
          </a:p>
        </p:txBody>
      </p:sp>
    </p:spTree>
    <p:extLst>
      <p:ext uri="{BB962C8B-B14F-4D97-AF65-F5344CB8AC3E}">
        <p14:creationId xmlns:p14="http://schemas.microsoft.com/office/powerpoint/2010/main" val="1610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1 Screening:</a:t>
            </a:r>
          </a:p>
          <a:p>
            <a:r>
              <a:rPr lang="en-GB" dirty="0"/>
              <a:t>The purpose of the screening stage is to quickly identify those patients who are clearly not at risk and those with potential or actual pressure ulcers and require full assessment (Step 2).</a:t>
            </a:r>
          </a:p>
          <a:p>
            <a:r>
              <a:rPr lang="en-GB" dirty="0"/>
              <a:t>If a yellow category is selected at this stage, the clinicians do not need to complete the remaining of the screening. Instead, they should proceed straight to the assessment stage (Fletcher, 2023).</a:t>
            </a:r>
          </a:p>
          <a:p>
            <a:r>
              <a:rPr lang="en-GB" dirty="0"/>
              <a:t>Clinical judgment is required at this stage to differentiate between normal skin, vulnerable skin, those with medical device in place and those with an existing PU. For the assessment of “normal” or “vulnerable” skin, the clinician needs knowledge about common skin states – such as dry, paper-thin or moist – as well as a range of medications – such as steroids – plus common skin conditions, such as eczema (Stephen-Haynes and </a:t>
            </a:r>
            <a:r>
              <a:rPr lang="en-GB" dirty="0" err="1"/>
              <a:t>Maries</a:t>
            </a:r>
            <a:r>
              <a:rPr lang="en-GB" dirty="0"/>
              <a:t>, 2024).</a:t>
            </a:r>
          </a:p>
          <a:p>
            <a:r>
              <a:rPr lang="en-GB" dirty="0"/>
              <a:t>Clinicians also need to consider how patients differ between day and night – example: patient that mobilise independently during the day but stay in the same position all night – and not immediately rule out any yellow boxes without proper evaluation (Fletcher, 2023).</a:t>
            </a:r>
          </a:p>
        </p:txBody>
      </p:sp>
      <p:sp>
        <p:nvSpPr>
          <p:cNvPr id="4" name="Slide Number Placeholder 3"/>
          <p:cNvSpPr>
            <a:spLocks noGrp="1"/>
          </p:cNvSpPr>
          <p:nvPr>
            <p:ph type="sldNum" sz="quarter" idx="5"/>
          </p:nvPr>
        </p:nvSpPr>
        <p:spPr/>
        <p:txBody>
          <a:bodyPr/>
          <a:lstStyle/>
          <a:p>
            <a:fld id="{33E28553-2F0D-4033-B44B-A287C00CDE7F}" type="slidenum">
              <a:rPr lang="en-GB" smtClean="0"/>
              <a:t>7</a:t>
            </a:fld>
            <a:endParaRPr lang="en-GB"/>
          </a:p>
        </p:txBody>
      </p:sp>
    </p:spTree>
    <p:extLst>
      <p:ext uri="{BB962C8B-B14F-4D97-AF65-F5344CB8AC3E}">
        <p14:creationId xmlns:p14="http://schemas.microsoft.com/office/powerpoint/2010/main" val="252838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Yellow and orange colours reflect risk – however orange represents a higher risk of pressure ulcer development</a:t>
            </a:r>
          </a:p>
        </p:txBody>
      </p:sp>
      <p:sp>
        <p:nvSpPr>
          <p:cNvPr id="4" name="Slide Number Placeholder 3"/>
          <p:cNvSpPr>
            <a:spLocks noGrp="1"/>
          </p:cNvSpPr>
          <p:nvPr>
            <p:ph type="sldNum" sz="quarter" idx="5"/>
          </p:nvPr>
        </p:nvSpPr>
        <p:spPr/>
        <p:txBody>
          <a:bodyPr/>
          <a:lstStyle/>
          <a:p>
            <a:fld id="{33E28553-2F0D-4033-B44B-A287C00CDE7F}" type="slidenum">
              <a:rPr lang="en-GB" smtClean="0"/>
              <a:t>10</a:t>
            </a:fld>
            <a:endParaRPr lang="en-GB"/>
          </a:p>
        </p:txBody>
      </p:sp>
    </p:spTree>
    <p:extLst>
      <p:ext uri="{BB962C8B-B14F-4D97-AF65-F5344CB8AC3E}">
        <p14:creationId xmlns:p14="http://schemas.microsoft.com/office/powerpoint/2010/main" val="255503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28553-2F0D-4033-B44B-A287C00CDE7F}" type="slidenum">
              <a:rPr lang="en-GB" smtClean="0"/>
              <a:t>11</a:t>
            </a:fld>
            <a:endParaRPr lang="en-GB"/>
          </a:p>
        </p:txBody>
      </p:sp>
    </p:spTree>
    <p:extLst>
      <p:ext uri="{BB962C8B-B14F-4D97-AF65-F5344CB8AC3E}">
        <p14:creationId xmlns:p14="http://schemas.microsoft.com/office/powerpoint/2010/main" val="167695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28553-2F0D-4033-B44B-A287C00CDE7F}" type="slidenum">
              <a:rPr lang="en-GB" smtClean="0"/>
              <a:t>12</a:t>
            </a:fld>
            <a:endParaRPr lang="en-GB"/>
          </a:p>
        </p:txBody>
      </p:sp>
    </p:spTree>
    <p:extLst>
      <p:ext uri="{BB962C8B-B14F-4D97-AF65-F5344CB8AC3E}">
        <p14:creationId xmlns:p14="http://schemas.microsoft.com/office/powerpoint/2010/main" val="109430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Scoring is based on colours, not number score as previous Braden.</a:t>
            </a:r>
          </a:p>
        </p:txBody>
      </p:sp>
      <p:sp>
        <p:nvSpPr>
          <p:cNvPr id="4" name="Slide Number Placeholder 3"/>
          <p:cNvSpPr>
            <a:spLocks noGrp="1"/>
          </p:cNvSpPr>
          <p:nvPr>
            <p:ph type="sldNum" sz="quarter" idx="5"/>
          </p:nvPr>
        </p:nvSpPr>
        <p:spPr/>
        <p:txBody>
          <a:bodyPr/>
          <a:lstStyle/>
          <a:p>
            <a:fld id="{33E28553-2F0D-4033-B44B-A287C00CDE7F}" type="slidenum">
              <a:rPr lang="en-GB" smtClean="0"/>
              <a:t>14</a:t>
            </a:fld>
            <a:endParaRPr lang="en-GB"/>
          </a:p>
        </p:txBody>
      </p:sp>
    </p:spTree>
    <p:extLst>
      <p:ext uri="{BB962C8B-B14F-4D97-AF65-F5344CB8AC3E}">
        <p14:creationId xmlns:p14="http://schemas.microsoft.com/office/powerpoint/2010/main" val="381152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28553-2F0D-4033-B44B-A287C00CDE7F}" type="slidenum">
              <a:rPr lang="en-GB" smtClean="0"/>
              <a:t>17</a:t>
            </a:fld>
            <a:endParaRPr lang="en-GB"/>
          </a:p>
        </p:txBody>
      </p:sp>
    </p:spTree>
    <p:extLst>
      <p:ext uri="{BB962C8B-B14F-4D97-AF65-F5344CB8AC3E}">
        <p14:creationId xmlns:p14="http://schemas.microsoft.com/office/powerpoint/2010/main" val="121971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28553-2F0D-4033-B44B-A287C00CDE7F}" type="slidenum">
              <a:rPr lang="en-GB" smtClean="0"/>
              <a:t>19</a:t>
            </a:fld>
            <a:endParaRPr lang="en-GB"/>
          </a:p>
        </p:txBody>
      </p:sp>
    </p:spTree>
    <p:extLst>
      <p:ext uri="{BB962C8B-B14F-4D97-AF65-F5344CB8AC3E}">
        <p14:creationId xmlns:p14="http://schemas.microsoft.com/office/powerpoint/2010/main" val="210624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28553-2F0D-4033-B44B-A287C00CDE7F}" type="slidenum">
              <a:rPr lang="en-GB" smtClean="0"/>
              <a:t>20</a:t>
            </a:fld>
            <a:endParaRPr lang="en-GB"/>
          </a:p>
        </p:txBody>
      </p:sp>
    </p:spTree>
    <p:extLst>
      <p:ext uri="{BB962C8B-B14F-4D97-AF65-F5344CB8AC3E}">
        <p14:creationId xmlns:p14="http://schemas.microsoft.com/office/powerpoint/2010/main" val="96127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289940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230238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83107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424A-EFCB-084D-B8CF-7EB25B45E4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B96ACD-2AA0-3442-BB02-2C457CD581E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9AE033-D777-1444-9511-E947D62C885D}"/>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5" name="Footer Placeholder 4">
            <a:extLst>
              <a:ext uri="{FF2B5EF4-FFF2-40B4-BE49-F238E27FC236}">
                <a16:creationId xmlns:a16="http://schemas.microsoft.com/office/drawing/2014/main" id="{94AA1861-B2AB-DB45-91C5-80CAD0DCE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994F9-E17B-CE4B-B926-77F69BED00A7}"/>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160548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9E21-9DF5-AE48-88BC-BA57F7AB5D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C893FB-108C-D642-B7D5-4E6DB56A2DA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9CF4A-896E-E94B-B2E9-F59BEE7E8507}"/>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5" name="Footer Placeholder 4">
            <a:extLst>
              <a:ext uri="{FF2B5EF4-FFF2-40B4-BE49-F238E27FC236}">
                <a16:creationId xmlns:a16="http://schemas.microsoft.com/office/drawing/2014/main" id="{B4BC1C90-436D-A74B-93CA-ABF99E355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42302-3942-2C44-8150-3BC987308778}"/>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118989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3D76-3D50-044A-8E80-78A0AA50B80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6A1A1-1A27-194B-8154-B9FF2DFC94C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317FB3-F36E-1F4C-B619-B8C1F1154312}"/>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5" name="Footer Placeholder 4">
            <a:extLst>
              <a:ext uri="{FF2B5EF4-FFF2-40B4-BE49-F238E27FC236}">
                <a16:creationId xmlns:a16="http://schemas.microsoft.com/office/drawing/2014/main" id="{2864B33E-96FE-4643-8B34-20D47402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25BB0-15C4-C345-B934-BCF2301D4855}"/>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1575991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0398-3F69-4544-8127-0DC79134B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223B05-F884-D240-97D4-218D05C87D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E23DA-4879-2E47-B601-C3EF99692C2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31EB41-F417-2E45-9F9D-53DE4F1F4B66}"/>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6" name="Footer Placeholder 5">
            <a:extLst>
              <a:ext uri="{FF2B5EF4-FFF2-40B4-BE49-F238E27FC236}">
                <a16:creationId xmlns:a16="http://schemas.microsoft.com/office/drawing/2014/main" id="{3A3D322E-0E55-7C4C-86E3-40E6F3EE6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97269-58A3-D443-AAD1-2B988F4FAC9F}"/>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329460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524E-0BA8-C64E-9500-F87F406ED5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29F8D7E-18EE-A840-8130-41B2055BBAD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00BD5-EA70-5D4D-A026-2A74B5FADCB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D90FB-326E-C947-927E-B51812FDF26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594435-0B88-9C4A-9807-86ECE73747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DE6FB-94DE-4D44-B619-D09996E858A9}"/>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8" name="Footer Placeholder 7">
            <a:extLst>
              <a:ext uri="{FF2B5EF4-FFF2-40B4-BE49-F238E27FC236}">
                <a16:creationId xmlns:a16="http://schemas.microsoft.com/office/drawing/2014/main" id="{A560E505-BA2E-594D-A62C-51FB73035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F48EE2-DCEE-C944-BB4F-C4F5755B83CA}"/>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2625221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EB91-40FF-524B-A662-AF4BFB767D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B6EFE1B-4914-EB4E-A78E-391CC51B613C}"/>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4" name="Footer Placeholder 3">
            <a:extLst>
              <a:ext uri="{FF2B5EF4-FFF2-40B4-BE49-F238E27FC236}">
                <a16:creationId xmlns:a16="http://schemas.microsoft.com/office/drawing/2014/main" id="{C5B32811-2874-AD47-8621-BBA55A031C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ACCC5F-2A17-F647-96C3-29DD566DC4CB}"/>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1094818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1FCED-32D8-704E-B788-DD9D59BE1C1D}"/>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3" name="Footer Placeholder 2">
            <a:extLst>
              <a:ext uri="{FF2B5EF4-FFF2-40B4-BE49-F238E27FC236}">
                <a16:creationId xmlns:a16="http://schemas.microsoft.com/office/drawing/2014/main" id="{3D35769A-FA91-364F-B476-8B2EF7C7AC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1C8A0-F188-EA43-9721-4917C4B29DF2}"/>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50243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4FA3-9331-8443-B593-EF64848737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AF92B4-BF08-CD4F-9780-A9BF614D09A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1325EC-1FCF-A449-8AB6-2F0A8758AE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9E69E-DC34-4941-9DCE-661612BA39AA}"/>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6" name="Footer Placeholder 5">
            <a:extLst>
              <a:ext uri="{FF2B5EF4-FFF2-40B4-BE49-F238E27FC236}">
                <a16:creationId xmlns:a16="http://schemas.microsoft.com/office/drawing/2014/main" id="{10AE0313-7385-2B44-8CA4-CAE1F1B4C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322DC-EAF4-BA4E-80BD-22B24E2A5CE1}"/>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54846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1703521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F17D-E31C-D148-8587-200446E569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C94239-6EB0-D944-B275-03456C0FFC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9D80A56-51B1-1940-AEDB-12B67CBBA5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27BD6-E011-0E4A-B4CB-B3829E177523}"/>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6" name="Footer Placeholder 5">
            <a:extLst>
              <a:ext uri="{FF2B5EF4-FFF2-40B4-BE49-F238E27FC236}">
                <a16:creationId xmlns:a16="http://schemas.microsoft.com/office/drawing/2014/main" id="{85A2A69E-F7B0-784E-B17A-629FF9B14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2E1BE-9EC8-E44C-A326-13881A2287BF}"/>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421024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8A31-A36A-A746-8AB2-94EBF48F2A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0EC117-9802-BC41-A2D8-BE8D5E8126D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11252-83F2-C645-B647-983165D58BC3}"/>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5" name="Footer Placeholder 4">
            <a:extLst>
              <a:ext uri="{FF2B5EF4-FFF2-40B4-BE49-F238E27FC236}">
                <a16:creationId xmlns:a16="http://schemas.microsoft.com/office/drawing/2014/main" id="{21F8785E-59B4-1F40-B4FA-4B2D40FE1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FDDE6-3FD0-364E-A954-18613CD4D873}"/>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130760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E08B8-6B88-FD41-9E24-251EA5D9A13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C7A6C1-82A5-B247-99C8-9D574402933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2CE01-E432-BE40-A722-B5B582219E11}"/>
              </a:ext>
            </a:extLst>
          </p:cNvPr>
          <p:cNvSpPr>
            <a:spLocks noGrp="1"/>
          </p:cNvSpPr>
          <p:nvPr>
            <p:ph type="dt" sz="half" idx="10"/>
          </p:nvPr>
        </p:nvSpPr>
        <p:spPr/>
        <p:txBody>
          <a:bodyPr/>
          <a:lstStyle/>
          <a:p>
            <a:fld id="{E4F634D7-05CE-8348-B8EB-0B1359E8851C}" type="datetimeFigureOut">
              <a:rPr lang="en-US" smtClean="0"/>
              <a:t>6/9/2025</a:t>
            </a:fld>
            <a:endParaRPr lang="en-US"/>
          </a:p>
        </p:txBody>
      </p:sp>
      <p:sp>
        <p:nvSpPr>
          <p:cNvPr id="5" name="Footer Placeholder 4">
            <a:extLst>
              <a:ext uri="{FF2B5EF4-FFF2-40B4-BE49-F238E27FC236}">
                <a16:creationId xmlns:a16="http://schemas.microsoft.com/office/drawing/2014/main" id="{5C5C7C2D-EAB4-1147-88B4-66A9894BE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3345D-F8F9-3844-A7B6-39E3BEC66726}"/>
              </a:ext>
            </a:extLst>
          </p:cNvPr>
          <p:cNvSpPr>
            <a:spLocks noGrp="1"/>
          </p:cNvSpPr>
          <p:nvPr>
            <p:ph type="sldNum" sz="quarter" idx="12"/>
          </p:nvPr>
        </p:nvSpPr>
        <p:spPr/>
        <p:txBody>
          <a:bodyPr/>
          <a:lstStyle/>
          <a:p>
            <a:fld id="{68CD5F61-FE47-754E-A5D0-34B7A7D19F8A}" type="slidenum">
              <a:rPr lang="en-US" smtClean="0"/>
              <a:t>‹#›</a:t>
            </a:fld>
            <a:endParaRPr lang="en-US"/>
          </a:p>
        </p:txBody>
      </p:sp>
    </p:spTree>
    <p:extLst>
      <p:ext uri="{BB962C8B-B14F-4D97-AF65-F5344CB8AC3E}">
        <p14:creationId xmlns:p14="http://schemas.microsoft.com/office/powerpoint/2010/main" val="3581909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97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34397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313339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33285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328511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199870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179566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1B0970F-471F-455E-A6B0-AE6ED3259B3C}" type="datetimeFigureOut">
              <a:rPr lang="en-GB" smtClean="0"/>
              <a:t>09/06/2025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AD44CB-4BFE-4F34-A08E-5C24350285B4}" type="slidenum">
              <a:rPr lang="en-GB" smtClean="0"/>
              <a:t>‹#›</a:t>
            </a:fld>
            <a:endParaRPr lang="en-GB"/>
          </a:p>
        </p:txBody>
      </p:sp>
    </p:spTree>
    <p:extLst>
      <p:ext uri="{BB962C8B-B14F-4D97-AF65-F5344CB8AC3E}">
        <p14:creationId xmlns:p14="http://schemas.microsoft.com/office/powerpoint/2010/main" val="159626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24339"/>
            <a:ext cx="10515600" cy="7663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OUH_FT_Powerpoint_Elements-2.jpg">
            <a:extLst>
              <a:ext uri="{FF2B5EF4-FFF2-40B4-BE49-F238E27FC236}">
                <a16:creationId xmlns:a16="http://schemas.microsoft.com/office/drawing/2014/main" id="{E02079F5-9302-E949-862C-8C7FEB6E9174}"/>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 y="-2540"/>
            <a:ext cx="12191999" cy="805002"/>
          </a:xfrm>
          <a:prstGeom prst="rect">
            <a:avLst/>
          </a:prstGeom>
        </p:spPr>
      </p:pic>
      <p:sp>
        <p:nvSpPr>
          <p:cNvPr id="8" name="Rectangle 7">
            <a:extLst>
              <a:ext uri="{FF2B5EF4-FFF2-40B4-BE49-F238E27FC236}">
                <a16:creationId xmlns:a16="http://schemas.microsoft.com/office/drawing/2014/main" id="{37799A00-4319-5A46-9516-261C30DD54C7}"/>
              </a:ext>
            </a:extLst>
          </p:cNvPr>
          <p:cNvSpPr/>
          <p:nvPr/>
        </p:nvSpPr>
        <p:spPr>
          <a:xfrm>
            <a:off x="0" y="6675120"/>
            <a:ext cx="12192000" cy="182880"/>
          </a:xfrm>
          <a:prstGeom prst="rect">
            <a:avLst/>
          </a:prstGeom>
          <a:solidFill>
            <a:srgbClr val="206A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683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18675-64B8-2842-8DBD-E95F7E3501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8B0F3-A3C9-9E4C-A44F-ED566641A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7799B-F7F7-BC4C-BE25-346A2C149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634D7-05CE-8348-B8EB-0B1359E8851C}" type="datetimeFigureOut">
              <a:rPr lang="en-US" smtClean="0"/>
              <a:t>6/9/2025</a:t>
            </a:fld>
            <a:endParaRPr lang="en-US"/>
          </a:p>
        </p:txBody>
      </p:sp>
      <p:sp>
        <p:nvSpPr>
          <p:cNvPr id="5" name="Footer Placeholder 4">
            <a:extLst>
              <a:ext uri="{FF2B5EF4-FFF2-40B4-BE49-F238E27FC236}">
                <a16:creationId xmlns:a16="http://schemas.microsoft.com/office/drawing/2014/main" id="{88F50C05-F090-6E44-9830-E03FA27C5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D7AE9D-BBF1-194B-A329-037B2BADB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5F61-FE47-754E-A5D0-34B7A7D19F8A}" type="slidenum">
              <a:rPr lang="en-US" smtClean="0"/>
              <a:t>‹#›</a:t>
            </a:fld>
            <a:endParaRPr lang="en-US"/>
          </a:p>
        </p:txBody>
      </p:sp>
      <p:sp>
        <p:nvSpPr>
          <p:cNvPr id="7" name="Rectangle 6">
            <a:extLst>
              <a:ext uri="{FF2B5EF4-FFF2-40B4-BE49-F238E27FC236}">
                <a16:creationId xmlns:a16="http://schemas.microsoft.com/office/drawing/2014/main" id="{7757A6D7-89E8-8248-9A14-184F2ACB48F9}"/>
              </a:ext>
            </a:extLst>
          </p:cNvPr>
          <p:cNvSpPr/>
          <p:nvPr/>
        </p:nvSpPr>
        <p:spPr>
          <a:xfrm>
            <a:off x="0" y="6675120"/>
            <a:ext cx="12192000" cy="182880"/>
          </a:xfrm>
          <a:prstGeom prst="rect">
            <a:avLst/>
          </a:prstGeom>
          <a:solidFill>
            <a:srgbClr val="206A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53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UH_FT_Powerpoint_Elements-1.jpg">
            <a:extLst>
              <a:ext uri="{FF2B5EF4-FFF2-40B4-BE49-F238E27FC236}">
                <a16:creationId xmlns:a16="http://schemas.microsoft.com/office/drawing/2014/main" id="{B9AD0F45-3DE2-984F-AC62-95F2039F06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9720"/>
          </a:xfrm>
          <a:prstGeom prst="rect">
            <a:avLst/>
          </a:prstGeom>
        </p:spPr>
      </p:pic>
    </p:spTree>
    <p:extLst>
      <p:ext uri="{BB962C8B-B14F-4D97-AF65-F5344CB8AC3E}">
        <p14:creationId xmlns:p14="http://schemas.microsoft.com/office/powerpoint/2010/main" val="709368037"/>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ounds-uk.com/wp-content/uploads/2023/05/WUK19-1_DHG-PurposeT.pdf" TargetMode="External"/><Relationship Id="rId2" Type="http://schemas.openxmlformats.org/officeDocument/2006/relationships/hyperlink" Target="https://doi.org/10.12968/bjon.2024.0105" TargetMode="External"/><Relationship Id="rId1" Type="http://schemas.openxmlformats.org/officeDocument/2006/relationships/slideLayout" Target="../slideLayouts/slideLayout4.xml"/><Relationship Id="rId4" Type="http://schemas.openxmlformats.org/officeDocument/2006/relationships/hyperlink" Target="https://www.nationalwoundcarestrategy.net/wp-content/uploads/2023/11/NWCSP-PU-Clinical-Recommendations-and-pathway-final-24.10.23.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F56F-96EC-DD7C-50D9-CFBB1864BDB3}"/>
              </a:ext>
            </a:extLst>
          </p:cNvPr>
          <p:cNvSpPr>
            <a:spLocks noGrp="1"/>
          </p:cNvSpPr>
          <p:nvPr>
            <p:ph type="title"/>
          </p:nvPr>
        </p:nvSpPr>
        <p:spPr>
          <a:xfrm>
            <a:off x="831850" y="1709738"/>
            <a:ext cx="10515600" cy="2852737"/>
          </a:xfrm>
        </p:spPr>
        <p:txBody>
          <a:bodyPr anchor="b">
            <a:normAutofit/>
          </a:bodyPr>
          <a:lstStyle/>
          <a:p>
            <a:r>
              <a:rPr lang="en-GB" sz="5100"/>
              <a:t>Pressure Ulcer Risk Primary Or Secondary Evaluation Tool - PURPOSE T</a:t>
            </a:r>
            <a:br>
              <a:rPr lang="en-GB" sz="5100"/>
            </a:br>
            <a:r>
              <a:rPr lang="en-GB" sz="5100"/>
              <a:t>Version 2</a:t>
            </a:r>
          </a:p>
        </p:txBody>
      </p:sp>
      <p:sp>
        <p:nvSpPr>
          <p:cNvPr id="3" name="Subtitle 2">
            <a:extLst>
              <a:ext uri="{FF2B5EF4-FFF2-40B4-BE49-F238E27FC236}">
                <a16:creationId xmlns:a16="http://schemas.microsoft.com/office/drawing/2014/main" id="{21F2CA7E-0863-786C-FBA3-DBAD803B40FD}"/>
              </a:ext>
            </a:extLst>
          </p:cNvPr>
          <p:cNvSpPr>
            <a:spLocks noGrp="1"/>
          </p:cNvSpPr>
          <p:nvPr>
            <p:ph type="body" idx="1"/>
          </p:nvPr>
        </p:nvSpPr>
        <p:spPr>
          <a:xfrm>
            <a:off x="831850" y="4589463"/>
            <a:ext cx="10515600" cy="1500187"/>
          </a:xfrm>
        </p:spPr>
        <p:txBody>
          <a:bodyPr>
            <a:normAutofit/>
          </a:bodyPr>
          <a:lstStyle/>
          <a:p>
            <a:r>
              <a:rPr lang="en-GB" dirty="0"/>
              <a:t>Tissue Viability Service – May 2025</a:t>
            </a:r>
          </a:p>
        </p:txBody>
      </p:sp>
      <p:sp>
        <p:nvSpPr>
          <p:cNvPr id="4" name="TextBox 3">
            <a:extLst>
              <a:ext uri="{FF2B5EF4-FFF2-40B4-BE49-F238E27FC236}">
                <a16:creationId xmlns:a16="http://schemas.microsoft.com/office/drawing/2014/main" id="{3E149E9C-009E-82EF-49AA-812D8296F668}"/>
              </a:ext>
            </a:extLst>
          </p:cNvPr>
          <p:cNvSpPr txBox="1"/>
          <p:nvPr/>
        </p:nvSpPr>
        <p:spPr>
          <a:xfrm>
            <a:off x="5604933" y="6116638"/>
            <a:ext cx="6587067" cy="415498"/>
          </a:xfrm>
          <a:prstGeom prst="rect">
            <a:avLst/>
          </a:prstGeom>
          <a:noFill/>
        </p:spPr>
        <p:txBody>
          <a:bodyPr wrap="square">
            <a:spAutoFit/>
          </a:bodyPr>
          <a:lstStyle/>
          <a:p>
            <a:r>
              <a:rPr lang="en-GB" sz="1000" dirty="0"/>
              <a:t>Copyright of the PURPOSE-T (Pressure Ulcer Risk Primary Or Secondary Evaluation Tool) and the associated user manual will remain with the CTRU, University of Leeds and the Leeds Teaching Hospitals NHS Trust.</a:t>
            </a:r>
          </a:p>
        </p:txBody>
      </p:sp>
    </p:spTree>
    <p:extLst>
      <p:ext uri="{BB962C8B-B14F-4D97-AF65-F5344CB8AC3E}">
        <p14:creationId xmlns:p14="http://schemas.microsoft.com/office/powerpoint/2010/main" val="203024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F27E-5B71-4074-E462-1A1BB76C62AD}"/>
              </a:ext>
            </a:extLst>
          </p:cNvPr>
          <p:cNvSpPr>
            <a:spLocks noGrp="1"/>
          </p:cNvSpPr>
          <p:nvPr>
            <p:ph type="title"/>
          </p:nvPr>
        </p:nvSpPr>
        <p:spPr/>
        <p:txBody>
          <a:bodyPr vert="horz" lIns="91440" tIns="45720" rIns="91440" bIns="45720" rtlCol="0" anchor="ctr">
            <a:normAutofit/>
          </a:bodyPr>
          <a:lstStyle/>
          <a:p>
            <a:r>
              <a:rPr lang="en-GB" dirty="0">
                <a:solidFill>
                  <a:schemeClr val="accent1"/>
                </a:solidFill>
              </a:rPr>
              <a:t>PURPOSE-T assessment (PowerForm)</a:t>
            </a:r>
          </a:p>
        </p:txBody>
      </p:sp>
      <p:sp>
        <p:nvSpPr>
          <p:cNvPr id="3" name="Content Placeholder 2">
            <a:extLst>
              <a:ext uri="{FF2B5EF4-FFF2-40B4-BE49-F238E27FC236}">
                <a16:creationId xmlns:a16="http://schemas.microsoft.com/office/drawing/2014/main" id="{387EA603-4C8F-8405-5048-9DFC8DA673D4}"/>
              </a:ext>
            </a:extLst>
          </p:cNvPr>
          <p:cNvSpPr>
            <a:spLocks noGrp="1"/>
          </p:cNvSpPr>
          <p:nvPr>
            <p:ph idx="1"/>
          </p:nvPr>
        </p:nvSpPr>
        <p:spPr>
          <a:xfrm>
            <a:off x="838200" y="1825625"/>
            <a:ext cx="10739312" cy="4351338"/>
          </a:xfrm>
        </p:spPr>
        <p:txBody>
          <a:bodyPr vert="horz" lIns="91440" tIns="45720" rIns="91440" bIns="45720" rtlCol="0" anchor="t">
            <a:normAutofit/>
          </a:bodyPr>
          <a:lstStyle/>
          <a:p>
            <a:r>
              <a:rPr lang="en-GB" sz="2400" dirty="0"/>
              <a:t>Step 2 Full Assessment – triggered if indicated following Screening </a:t>
            </a:r>
            <a:r>
              <a:rPr lang="en-GB" sz="2000" dirty="0"/>
              <a:t>(Yellow/pink boxes ticked)</a:t>
            </a:r>
            <a:endParaRPr lang="en-GB" sz="2400" dirty="0"/>
          </a:p>
        </p:txBody>
      </p:sp>
      <p:pic>
        <p:nvPicPr>
          <p:cNvPr id="4" name="Picture 3">
            <a:extLst>
              <a:ext uri="{FF2B5EF4-FFF2-40B4-BE49-F238E27FC236}">
                <a16:creationId xmlns:a16="http://schemas.microsoft.com/office/drawing/2014/main" id="{CC323250-D7CF-2D0C-9F06-F3B8E0501054}"/>
              </a:ext>
            </a:extLst>
          </p:cNvPr>
          <p:cNvPicPr>
            <a:picLocks noChangeAspect="1"/>
          </p:cNvPicPr>
          <p:nvPr/>
        </p:nvPicPr>
        <p:blipFill>
          <a:blip r:embed="rId3"/>
          <a:stretch>
            <a:fillRect/>
          </a:stretch>
        </p:blipFill>
        <p:spPr>
          <a:xfrm>
            <a:off x="132333" y="2552753"/>
            <a:ext cx="6556566" cy="3380907"/>
          </a:xfrm>
          <a:prstGeom prst="rect">
            <a:avLst/>
          </a:prstGeom>
        </p:spPr>
      </p:pic>
      <p:pic>
        <p:nvPicPr>
          <p:cNvPr id="7" name="Picture 6">
            <a:extLst>
              <a:ext uri="{FF2B5EF4-FFF2-40B4-BE49-F238E27FC236}">
                <a16:creationId xmlns:a16="http://schemas.microsoft.com/office/drawing/2014/main" id="{BFC61281-4964-8A45-101B-BCCBF2D2AA9C}"/>
              </a:ext>
            </a:extLst>
          </p:cNvPr>
          <p:cNvPicPr>
            <a:picLocks noChangeAspect="1"/>
          </p:cNvPicPr>
          <p:nvPr/>
        </p:nvPicPr>
        <p:blipFill>
          <a:blip r:embed="rId4"/>
          <a:stretch>
            <a:fillRect/>
          </a:stretch>
        </p:blipFill>
        <p:spPr>
          <a:xfrm>
            <a:off x="6688899" y="2223526"/>
            <a:ext cx="5202121" cy="4584370"/>
          </a:xfrm>
          <a:prstGeom prst="rect">
            <a:avLst/>
          </a:prstGeom>
        </p:spPr>
      </p:pic>
    </p:spTree>
    <p:extLst>
      <p:ext uri="{BB962C8B-B14F-4D97-AF65-F5344CB8AC3E}">
        <p14:creationId xmlns:p14="http://schemas.microsoft.com/office/powerpoint/2010/main" val="423203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71D3-1FEF-6A81-72FA-F87776703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83C83-40AC-E202-FC89-CB89CB69173C}"/>
              </a:ext>
            </a:extLst>
          </p:cNvPr>
          <p:cNvSpPr>
            <a:spLocks noGrp="1"/>
          </p:cNvSpPr>
          <p:nvPr>
            <p:ph type="title"/>
          </p:nvPr>
        </p:nvSpPr>
        <p:spPr/>
        <p:txBody>
          <a:bodyPr vert="horz" lIns="91440" tIns="45720" rIns="91440" bIns="45720" rtlCol="0" anchor="ctr">
            <a:normAutofit/>
          </a:bodyPr>
          <a:lstStyle/>
          <a:p>
            <a:r>
              <a:rPr lang="en-GB" dirty="0">
                <a:solidFill>
                  <a:schemeClr val="accent1"/>
                </a:solidFill>
              </a:rPr>
              <a:t>Step 2: Full assessment</a:t>
            </a:r>
          </a:p>
        </p:txBody>
      </p:sp>
      <p:sp>
        <p:nvSpPr>
          <p:cNvPr id="3" name="Content Placeholder 2">
            <a:extLst>
              <a:ext uri="{FF2B5EF4-FFF2-40B4-BE49-F238E27FC236}">
                <a16:creationId xmlns:a16="http://schemas.microsoft.com/office/drawing/2014/main" id="{F6EAF1D2-319B-5E9D-92E5-42421A7A53DE}"/>
              </a:ext>
            </a:extLst>
          </p:cNvPr>
          <p:cNvSpPr>
            <a:spLocks noGrp="1"/>
          </p:cNvSpPr>
          <p:nvPr>
            <p:ph idx="1"/>
          </p:nvPr>
        </p:nvSpPr>
        <p:spPr/>
        <p:txBody>
          <a:bodyPr/>
          <a:lstStyle/>
          <a:p>
            <a:r>
              <a:rPr lang="en-GB" dirty="0"/>
              <a:t>Analysis of independent movement:</a:t>
            </a:r>
          </a:p>
          <a:p>
            <a:pPr lvl="1"/>
            <a:r>
              <a:rPr lang="en-GB" dirty="0"/>
              <a:t>Related to the movement that is undertaken </a:t>
            </a:r>
          </a:p>
          <a:p>
            <a:pPr marL="457200" lvl="1" indent="0">
              <a:buNone/>
            </a:pPr>
            <a:r>
              <a:rPr lang="en-GB" dirty="0"/>
              <a:t>by the patient without the assistance of another</a:t>
            </a:r>
          </a:p>
          <a:p>
            <a:pPr marL="457200" lvl="1" indent="0">
              <a:buNone/>
            </a:pPr>
            <a:r>
              <a:rPr lang="en-GB" dirty="0"/>
              <a:t>person.</a:t>
            </a:r>
          </a:p>
          <a:p>
            <a:pPr lvl="1"/>
            <a:r>
              <a:rPr lang="en-GB" dirty="0"/>
              <a:t>Frequency of position changes:</a:t>
            </a:r>
          </a:p>
          <a:p>
            <a:pPr lvl="2"/>
            <a:r>
              <a:rPr lang="en-GB" dirty="0"/>
              <a:t>Clinical judgement should be used to determine </a:t>
            </a:r>
          </a:p>
          <a:p>
            <a:pPr marL="914400" lvl="2" indent="0">
              <a:buNone/>
            </a:pPr>
            <a:r>
              <a:rPr lang="en-GB" dirty="0"/>
              <a:t>the appropriate category for the patient</a:t>
            </a:r>
          </a:p>
          <a:p>
            <a:pPr lvl="1"/>
            <a:r>
              <a:rPr lang="en-GB" dirty="0"/>
              <a:t>Extent of independent movement:</a:t>
            </a:r>
          </a:p>
          <a:p>
            <a:pPr lvl="2"/>
            <a:r>
              <a:rPr lang="en-GB" dirty="0"/>
              <a:t>Slight position changes - Shifting position a little in bed/chair but movement doesn’t completely offer pressure relief</a:t>
            </a:r>
          </a:p>
          <a:p>
            <a:pPr lvl="2"/>
            <a:r>
              <a:rPr lang="en-GB" dirty="0"/>
              <a:t>Major position changes – includes turning over in bed or standing up, resulting in a completely pressure relief.</a:t>
            </a:r>
          </a:p>
          <a:p>
            <a:pPr lvl="2"/>
            <a:endParaRPr lang="en-GB" dirty="0"/>
          </a:p>
        </p:txBody>
      </p:sp>
      <p:sp>
        <p:nvSpPr>
          <p:cNvPr id="6" name="TextBox 5">
            <a:extLst>
              <a:ext uri="{FF2B5EF4-FFF2-40B4-BE49-F238E27FC236}">
                <a16:creationId xmlns:a16="http://schemas.microsoft.com/office/drawing/2014/main" id="{EEA76012-22F4-9737-4741-3A31BBCD477C}"/>
              </a:ext>
            </a:extLst>
          </p:cNvPr>
          <p:cNvSpPr txBox="1"/>
          <p:nvPr/>
        </p:nvSpPr>
        <p:spPr>
          <a:xfrm>
            <a:off x="8447196" y="6050450"/>
            <a:ext cx="3002973" cy="307777"/>
          </a:xfrm>
          <a:prstGeom prst="rect">
            <a:avLst/>
          </a:prstGeom>
          <a:noFill/>
        </p:spPr>
        <p:txBody>
          <a:bodyPr wrap="square" rtlCol="0">
            <a:spAutoFit/>
          </a:bodyPr>
          <a:lstStyle/>
          <a:p>
            <a:r>
              <a:rPr lang="en-GB" sz="1400" dirty="0"/>
              <a:t>(Purpose T User Manual V2, 2014)</a:t>
            </a:r>
          </a:p>
        </p:txBody>
      </p:sp>
      <p:pic>
        <p:nvPicPr>
          <p:cNvPr id="4" name="Picture 3">
            <a:extLst>
              <a:ext uri="{FF2B5EF4-FFF2-40B4-BE49-F238E27FC236}">
                <a16:creationId xmlns:a16="http://schemas.microsoft.com/office/drawing/2014/main" id="{EFCBB091-46DA-194E-5EE6-90B60E7445A4}"/>
              </a:ext>
            </a:extLst>
          </p:cNvPr>
          <p:cNvPicPr>
            <a:picLocks noChangeAspect="1"/>
          </p:cNvPicPr>
          <p:nvPr/>
        </p:nvPicPr>
        <p:blipFill>
          <a:blip r:embed="rId3"/>
          <a:stretch>
            <a:fillRect/>
          </a:stretch>
        </p:blipFill>
        <p:spPr>
          <a:xfrm>
            <a:off x="7505163" y="1923840"/>
            <a:ext cx="3848637" cy="1505160"/>
          </a:xfrm>
          <a:prstGeom prst="rect">
            <a:avLst/>
          </a:prstGeom>
        </p:spPr>
      </p:pic>
    </p:spTree>
    <p:extLst>
      <p:ext uri="{BB962C8B-B14F-4D97-AF65-F5344CB8AC3E}">
        <p14:creationId xmlns:p14="http://schemas.microsoft.com/office/powerpoint/2010/main" val="169230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B20D-39CD-0E68-0D29-419FE38C0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3A5E2-0574-D6DA-FE16-FD36FC645878}"/>
              </a:ext>
            </a:extLst>
          </p:cNvPr>
          <p:cNvSpPr>
            <a:spLocks noGrp="1"/>
          </p:cNvSpPr>
          <p:nvPr>
            <p:ph type="title"/>
          </p:nvPr>
        </p:nvSpPr>
        <p:spPr/>
        <p:txBody>
          <a:bodyPr vert="horz" lIns="91440" tIns="45720" rIns="91440" bIns="45720" rtlCol="0" anchor="ctr">
            <a:normAutofit/>
          </a:bodyPr>
          <a:lstStyle/>
          <a:p>
            <a:r>
              <a:rPr lang="en-GB" dirty="0">
                <a:solidFill>
                  <a:schemeClr val="accent1"/>
                </a:solidFill>
              </a:rPr>
              <a:t>Step 2: Full assessment</a:t>
            </a:r>
          </a:p>
        </p:txBody>
      </p:sp>
      <p:sp>
        <p:nvSpPr>
          <p:cNvPr id="4" name="Content Placeholder 3">
            <a:extLst>
              <a:ext uri="{FF2B5EF4-FFF2-40B4-BE49-F238E27FC236}">
                <a16:creationId xmlns:a16="http://schemas.microsoft.com/office/drawing/2014/main" id="{1EC5DCDE-F700-DF70-8D5E-C33BB52A1B01}"/>
              </a:ext>
            </a:extLst>
          </p:cNvPr>
          <p:cNvSpPr>
            <a:spLocks noGrp="1"/>
          </p:cNvSpPr>
          <p:nvPr>
            <p:ph idx="1"/>
          </p:nvPr>
        </p:nvSpPr>
        <p:spPr/>
        <p:txBody>
          <a:bodyPr/>
          <a:lstStyle/>
          <a:p>
            <a:r>
              <a:rPr lang="en-GB" dirty="0"/>
              <a:t>Sensory Perception and Response:</a:t>
            </a:r>
          </a:p>
          <a:p>
            <a:pPr lvl="1"/>
            <a:r>
              <a:rPr lang="en-GB" dirty="0"/>
              <a:t>Consider the ability to feel and/or </a:t>
            </a:r>
          </a:p>
          <a:p>
            <a:pPr marL="457200" lvl="1" indent="0">
              <a:buNone/>
            </a:pPr>
            <a:r>
              <a:rPr lang="en-GB" dirty="0"/>
              <a:t>respond appropriately to discomfort from pressure.</a:t>
            </a:r>
          </a:p>
          <a:p>
            <a:pPr lvl="1"/>
            <a:r>
              <a:rPr lang="en-GB" dirty="0"/>
              <a:t>Consider if patient has involuntary movements, </a:t>
            </a:r>
          </a:p>
          <a:p>
            <a:pPr marL="457200" lvl="1" indent="0">
              <a:buNone/>
            </a:pPr>
            <a:r>
              <a:rPr lang="en-GB" dirty="0"/>
              <a:t>Spams or spasticity/contractures.</a:t>
            </a:r>
          </a:p>
          <a:p>
            <a:pPr lvl="1"/>
            <a:r>
              <a:rPr lang="en-GB" dirty="0"/>
              <a:t>Factors that may influence an appropriate response to discomfort include:</a:t>
            </a:r>
          </a:p>
          <a:p>
            <a:pPr lvl="2"/>
            <a:r>
              <a:rPr lang="en-GB" dirty="0"/>
              <a:t>Compromise underlying medical condition (MS, CVA, Head Injury, Spinal Cord Injury, Neuropathy, Dementia…)</a:t>
            </a:r>
          </a:p>
          <a:p>
            <a:pPr lvl="2"/>
            <a:r>
              <a:rPr lang="en-GB" dirty="0"/>
              <a:t>Medical treatments (Epidural, anaesthesia, opiates).</a:t>
            </a:r>
          </a:p>
          <a:p>
            <a:pPr lvl="1"/>
            <a:endParaRPr lang="en-GB" dirty="0"/>
          </a:p>
        </p:txBody>
      </p:sp>
      <p:sp>
        <p:nvSpPr>
          <p:cNvPr id="7" name="TextBox 6">
            <a:extLst>
              <a:ext uri="{FF2B5EF4-FFF2-40B4-BE49-F238E27FC236}">
                <a16:creationId xmlns:a16="http://schemas.microsoft.com/office/drawing/2014/main" id="{666121FE-CB33-9FD8-DD50-90AA88E0D8BA}"/>
              </a:ext>
            </a:extLst>
          </p:cNvPr>
          <p:cNvSpPr txBox="1"/>
          <p:nvPr/>
        </p:nvSpPr>
        <p:spPr>
          <a:xfrm>
            <a:off x="8447196" y="6050450"/>
            <a:ext cx="3002973" cy="307777"/>
          </a:xfrm>
          <a:prstGeom prst="rect">
            <a:avLst/>
          </a:prstGeom>
          <a:noFill/>
        </p:spPr>
        <p:txBody>
          <a:bodyPr wrap="square" rtlCol="0">
            <a:spAutoFit/>
          </a:bodyPr>
          <a:lstStyle/>
          <a:p>
            <a:r>
              <a:rPr lang="en-GB" sz="1400" dirty="0"/>
              <a:t>(Purpose T User Manual V2, 2014)</a:t>
            </a:r>
          </a:p>
        </p:txBody>
      </p:sp>
      <p:pic>
        <p:nvPicPr>
          <p:cNvPr id="3" name="Picture 2">
            <a:extLst>
              <a:ext uri="{FF2B5EF4-FFF2-40B4-BE49-F238E27FC236}">
                <a16:creationId xmlns:a16="http://schemas.microsoft.com/office/drawing/2014/main" id="{EB101E1B-707C-3E49-523C-C41BAD0D23B8}"/>
              </a:ext>
            </a:extLst>
          </p:cNvPr>
          <p:cNvPicPr>
            <a:picLocks noChangeAspect="1"/>
          </p:cNvPicPr>
          <p:nvPr/>
        </p:nvPicPr>
        <p:blipFill>
          <a:blip r:embed="rId3"/>
          <a:stretch>
            <a:fillRect/>
          </a:stretch>
        </p:blipFill>
        <p:spPr>
          <a:xfrm>
            <a:off x="6235348" y="1788047"/>
            <a:ext cx="5658640" cy="924054"/>
          </a:xfrm>
          <a:prstGeom prst="rect">
            <a:avLst/>
          </a:prstGeom>
        </p:spPr>
      </p:pic>
    </p:spTree>
    <p:extLst>
      <p:ext uri="{BB962C8B-B14F-4D97-AF65-F5344CB8AC3E}">
        <p14:creationId xmlns:p14="http://schemas.microsoft.com/office/powerpoint/2010/main" val="67671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928E5-6FD5-4713-D2DC-0BB9D1CD2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86D09-A922-0939-4039-CD1DE770112F}"/>
              </a:ext>
            </a:extLst>
          </p:cNvPr>
          <p:cNvSpPr>
            <a:spLocks noGrp="1"/>
          </p:cNvSpPr>
          <p:nvPr>
            <p:ph type="title"/>
          </p:nvPr>
        </p:nvSpPr>
        <p:spPr>
          <a:xfrm>
            <a:off x="838200" y="924339"/>
            <a:ext cx="10515600" cy="766349"/>
          </a:xfrm>
        </p:spPr>
        <p:txBody>
          <a:bodyPr vert="horz" lIns="91440" tIns="45720" rIns="91440" bIns="45720" rtlCol="0" anchor="ctr">
            <a:normAutofit/>
          </a:bodyPr>
          <a:lstStyle/>
          <a:p>
            <a:r>
              <a:rPr lang="en-GB" dirty="0">
                <a:solidFill>
                  <a:schemeClr val="accent1"/>
                </a:solidFill>
              </a:rPr>
              <a:t>Step 2: Full assessment</a:t>
            </a:r>
          </a:p>
        </p:txBody>
      </p:sp>
      <p:sp>
        <p:nvSpPr>
          <p:cNvPr id="3" name="Content Placeholder 2">
            <a:extLst>
              <a:ext uri="{FF2B5EF4-FFF2-40B4-BE49-F238E27FC236}">
                <a16:creationId xmlns:a16="http://schemas.microsoft.com/office/drawing/2014/main" id="{1B0A87EA-008F-1858-F88F-7529AB021C2F}"/>
              </a:ext>
            </a:extLst>
          </p:cNvPr>
          <p:cNvSpPr>
            <a:spLocks noGrp="1"/>
          </p:cNvSpPr>
          <p:nvPr>
            <p:ph sz="half" idx="1"/>
          </p:nvPr>
        </p:nvSpPr>
        <p:spPr>
          <a:xfrm>
            <a:off x="838200" y="1825625"/>
            <a:ext cx="5181600" cy="4351338"/>
          </a:xfrm>
        </p:spPr>
        <p:txBody>
          <a:bodyPr>
            <a:normAutofit/>
          </a:bodyPr>
          <a:lstStyle/>
          <a:p>
            <a:r>
              <a:rPr lang="en-GB" dirty="0"/>
              <a:t>Full skin assessment must be done before completion of Purpose-T:</a:t>
            </a:r>
          </a:p>
          <a:p>
            <a:pPr lvl="1"/>
            <a:r>
              <a:rPr lang="en-GB" sz="2800"/>
              <a:t>If the patient declines, record refusal in EPR notes. </a:t>
            </a:r>
          </a:p>
          <a:p>
            <a:pPr lvl="1"/>
            <a:r>
              <a:rPr lang="en-GB" sz="2800"/>
              <a:t>Document by exception only.</a:t>
            </a:r>
          </a:p>
          <a:p>
            <a:endParaRPr lang="en-GB" dirty="0"/>
          </a:p>
        </p:txBody>
      </p:sp>
      <p:pic>
        <p:nvPicPr>
          <p:cNvPr id="6" name="Picture 5">
            <a:extLst>
              <a:ext uri="{FF2B5EF4-FFF2-40B4-BE49-F238E27FC236}">
                <a16:creationId xmlns:a16="http://schemas.microsoft.com/office/drawing/2014/main" id="{3E450D7F-74FC-F414-C14F-85E6D5A74178}"/>
              </a:ext>
            </a:extLst>
          </p:cNvPr>
          <p:cNvPicPr>
            <a:picLocks noChangeAspect="1"/>
          </p:cNvPicPr>
          <p:nvPr/>
        </p:nvPicPr>
        <p:blipFill>
          <a:blip r:embed="rId2"/>
          <a:stretch>
            <a:fillRect/>
          </a:stretch>
        </p:blipFill>
        <p:spPr>
          <a:xfrm>
            <a:off x="6297652" y="1825625"/>
            <a:ext cx="4930695" cy="4351338"/>
          </a:xfrm>
          <a:prstGeom prst="rect">
            <a:avLst/>
          </a:prstGeom>
          <a:noFill/>
        </p:spPr>
      </p:pic>
    </p:spTree>
    <p:extLst>
      <p:ext uri="{BB962C8B-B14F-4D97-AF65-F5344CB8AC3E}">
        <p14:creationId xmlns:p14="http://schemas.microsoft.com/office/powerpoint/2010/main" val="212228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F27E-5B71-4074-E462-1A1BB76C62AD}"/>
              </a:ext>
            </a:extLst>
          </p:cNvPr>
          <p:cNvSpPr>
            <a:spLocks noGrp="1"/>
          </p:cNvSpPr>
          <p:nvPr>
            <p:ph type="title"/>
          </p:nvPr>
        </p:nvSpPr>
        <p:spPr/>
        <p:txBody>
          <a:bodyPr>
            <a:normAutofit/>
          </a:bodyPr>
          <a:lstStyle/>
          <a:p>
            <a:r>
              <a:rPr lang="en-GB" sz="4000" dirty="0">
                <a:solidFill>
                  <a:schemeClr val="accent1"/>
                </a:solidFill>
              </a:rPr>
              <a:t>PURPOSE-T assessment decision (PowerForm)</a:t>
            </a:r>
          </a:p>
        </p:txBody>
      </p:sp>
      <p:sp>
        <p:nvSpPr>
          <p:cNvPr id="3" name="Content Placeholder 2">
            <a:extLst>
              <a:ext uri="{FF2B5EF4-FFF2-40B4-BE49-F238E27FC236}">
                <a16:creationId xmlns:a16="http://schemas.microsoft.com/office/drawing/2014/main" id="{387EA603-4C8F-8405-5048-9DFC8DA673D4}"/>
              </a:ext>
            </a:extLst>
          </p:cNvPr>
          <p:cNvSpPr>
            <a:spLocks noGrp="1"/>
          </p:cNvSpPr>
          <p:nvPr>
            <p:ph idx="1"/>
          </p:nvPr>
        </p:nvSpPr>
        <p:spPr>
          <a:xfrm>
            <a:off x="838200" y="1825625"/>
            <a:ext cx="10739312" cy="4351338"/>
          </a:xfrm>
        </p:spPr>
        <p:txBody>
          <a:bodyPr vert="horz" lIns="91440" tIns="45720" rIns="91440" bIns="45720" rtlCol="0" anchor="t">
            <a:normAutofit/>
          </a:bodyPr>
          <a:lstStyle/>
          <a:p>
            <a:r>
              <a:rPr lang="en-GB" sz="2400" dirty="0"/>
              <a:t>Step 3 Assessment Decision – outcome based on responses </a:t>
            </a:r>
            <a:r>
              <a:rPr lang="en-GB" sz="2000" dirty="0"/>
              <a:t>(but also subjective to clinical decision)</a:t>
            </a:r>
            <a:endParaRPr lang="en-GB" sz="2400" dirty="0"/>
          </a:p>
        </p:txBody>
      </p:sp>
      <p:pic>
        <p:nvPicPr>
          <p:cNvPr id="5" name="Picture 4">
            <a:extLst>
              <a:ext uri="{FF2B5EF4-FFF2-40B4-BE49-F238E27FC236}">
                <a16:creationId xmlns:a16="http://schemas.microsoft.com/office/drawing/2014/main" id="{19110713-1784-5625-DC0D-E0B9DA07F1E2}"/>
              </a:ext>
            </a:extLst>
          </p:cNvPr>
          <p:cNvPicPr>
            <a:picLocks noChangeAspect="1"/>
          </p:cNvPicPr>
          <p:nvPr/>
        </p:nvPicPr>
        <p:blipFill>
          <a:blip r:embed="rId3"/>
          <a:stretch>
            <a:fillRect/>
          </a:stretch>
        </p:blipFill>
        <p:spPr>
          <a:xfrm>
            <a:off x="2049748" y="2535501"/>
            <a:ext cx="8092504" cy="2853306"/>
          </a:xfrm>
          <a:prstGeom prst="rect">
            <a:avLst/>
          </a:prstGeom>
        </p:spPr>
      </p:pic>
      <p:pic>
        <p:nvPicPr>
          <p:cNvPr id="9" name="Picture 8">
            <a:extLst>
              <a:ext uri="{FF2B5EF4-FFF2-40B4-BE49-F238E27FC236}">
                <a16:creationId xmlns:a16="http://schemas.microsoft.com/office/drawing/2014/main" id="{F491AE11-C558-2A7D-7DD2-0AFDEF487072}"/>
              </a:ext>
            </a:extLst>
          </p:cNvPr>
          <p:cNvPicPr>
            <a:picLocks noChangeAspect="1"/>
          </p:cNvPicPr>
          <p:nvPr/>
        </p:nvPicPr>
        <p:blipFill>
          <a:blip r:embed="rId4"/>
          <a:stretch>
            <a:fillRect/>
          </a:stretch>
        </p:blipFill>
        <p:spPr>
          <a:xfrm>
            <a:off x="2355735" y="5388807"/>
            <a:ext cx="6801799" cy="1257475"/>
          </a:xfrm>
          <a:prstGeom prst="rect">
            <a:avLst/>
          </a:prstGeom>
        </p:spPr>
      </p:pic>
      <p:sp>
        <p:nvSpPr>
          <p:cNvPr id="10" name="TextBox 9">
            <a:extLst>
              <a:ext uri="{FF2B5EF4-FFF2-40B4-BE49-F238E27FC236}">
                <a16:creationId xmlns:a16="http://schemas.microsoft.com/office/drawing/2014/main" id="{AC3206CC-31C5-F450-8D2A-437E8EBCFB64}"/>
              </a:ext>
            </a:extLst>
          </p:cNvPr>
          <p:cNvSpPr txBox="1"/>
          <p:nvPr/>
        </p:nvSpPr>
        <p:spPr>
          <a:xfrm>
            <a:off x="9709608" y="4291442"/>
            <a:ext cx="2092751" cy="900246"/>
          </a:xfrm>
          <a:prstGeom prst="rect">
            <a:avLst/>
          </a:prstGeom>
          <a:noFill/>
          <a:ln w="38100">
            <a:solidFill>
              <a:srgbClr val="FF0000"/>
            </a:solidFill>
          </a:ln>
        </p:spPr>
        <p:txBody>
          <a:bodyPr wrap="square" rtlCol="0">
            <a:spAutoFit/>
          </a:bodyPr>
          <a:lstStyle/>
          <a:p>
            <a:r>
              <a:rPr lang="en-GB" sz="1050" dirty="0"/>
              <a:t>The Assessment Outcome will be automatically populated based on the responses given in the Screening and Full Assessment sections</a:t>
            </a:r>
          </a:p>
        </p:txBody>
      </p:sp>
      <p:cxnSp>
        <p:nvCxnSpPr>
          <p:cNvPr id="12" name="Straight Arrow Connector 11">
            <a:extLst>
              <a:ext uri="{FF2B5EF4-FFF2-40B4-BE49-F238E27FC236}">
                <a16:creationId xmlns:a16="http://schemas.microsoft.com/office/drawing/2014/main" id="{5E934629-C832-664E-80DA-06F8BFD6A7F3}"/>
              </a:ext>
            </a:extLst>
          </p:cNvPr>
          <p:cNvCxnSpPr/>
          <p:nvPr/>
        </p:nvCxnSpPr>
        <p:spPr>
          <a:xfrm flipH="1">
            <a:off x="8031637" y="4762782"/>
            <a:ext cx="1677971" cy="226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0BD0CE0-DDE5-16A1-18FA-D4F384F81A06}"/>
              </a:ext>
            </a:extLst>
          </p:cNvPr>
          <p:cNvSpPr txBox="1"/>
          <p:nvPr/>
        </p:nvSpPr>
        <p:spPr>
          <a:xfrm>
            <a:off x="9704108" y="5770899"/>
            <a:ext cx="2092751" cy="738664"/>
          </a:xfrm>
          <a:prstGeom prst="rect">
            <a:avLst/>
          </a:prstGeom>
          <a:noFill/>
          <a:ln w="38100">
            <a:solidFill>
              <a:srgbClr val="FF0000"/>
            </a:solidFill>
          </a:ln>
        </p:spPr>
        <p:txBody>
          <a:bodyPr wrap="square" rtlCol="0">
            <a:spAutoFit/>
          </a:bodyPr>
          <a:lstStyle/>
          <a:p>
            <a:r>
              <a:rPr lang="en-GB" sz="1050" dirty="0"/>
              <a:t>Based on the assessment outcome and your clinical judgement – you should choose what pathway the patient should be on</a:t>
            </a:r>
          </a:p>
        </p:txBody>
      </p:sp>
      <p:cxnSp>
        <p:nvCxnSpPr>
          <p:cNvPr id="14" name="Straight Arrow Connector 13">
            <a:extLst>
              <a:ext uri="{FF2B5EF4-FFF2-40B4-BE49-F238E27FC236}">
                <a16:creationId xmlns:a16="http://schemas.microsoft.com/office/drawing/2014/main" id="{FDF8BFD3-BB2E-5E5A-F128-AB926B079F98}"/>
              </a:ext>
            </a:extLst>
          </p:cNvPr>
          <p:cNvCxnSpPr>
            <a:cxnSpLocks/>
            <a:stCxn id="13" idx="1"/>
          </p:cNvCxnSpPr>
          <p:nvPr/>
        </p:nvCxnSpPr>
        <p:spPr>
          <a:xfrm flipH="1" flipV="1">
            <a:off x="7656136" y="6074829"/>
            <a:ext cx="2047972" cy="65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2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F27E-5B71-4074-E462-1A1BB76C62AD}"/>
              </a:ext>
            </a:extLst>
          </p:cNvPr>
          <p:cNvSpPr>
            <a:spLocks noGrp="1"/>
          </p:cNvSpPr>
          <p:nvPr>
            <p:ph type="title"/>
          </p:nvPr>
        </p:nvSpPr>
        <p:spPr/>
        <p:txBody>
          <a:bodyPr>
            <a:normAutofit/>
          </a:bodyPr>
          <a:lstStyle/>
          <a:p>
            <a:r>
              <a:rPr lang="en-GB" sz="4000" dirty="0">
                <a:solidFill>
                  <a:schemeClr val="accent1"/>
                </a:solidFill>
              </a:rPr>
              <a:t>PURPOSE-T Care Plans</a:t>
            </a:r>
          </a:p>
        </p:txBody>
      </p:sp>
      <p:pic>
        <p:nvPicPr>
          <p:cNvPr id="4" name="Picture 3">
            <a:extLst>
              <a:ext uri="{FF2B5EF4-FFF2-40B4-BE49-F238E27FC236}">
                <a16:creationId xmlns:a16="http://schemas.microsoft.com/office/drawing/2014/main" id="{93432ADA-DED8-4800-9B00-02976CFE03B8}"/>
              </a:ext>
            </a:extLst>
          </p:cNvPr>
          <p:cNvPicPr>
            <a:picLocks noChangeAspect="1"/>
          </p:cNvPicPr>
          <p:nvPr/>
        </p:nvPicPr>
        <p:blipFill>
          <a:blip r:embed="rId2"/>
          <a:stretch>
            <a:fillRect/>
          </a:stretch>
        </p:blipFill>
        <p:spPr>
          <a:xfrm>
            <a:off x="713983" y="1690688"/>
            <a:ext cx="9185753" cy="4377585"/>
          </a:xfrm>
          <a:prstGeom prst="rect">
            <a:avLst/>
          </a:prstGeom>
        </p:spPr>
      </p:pic>
    </p:spTree>
    <p:extLst>
      <p:ext uri="{BB962C8B-B14F-4D97-AF65-F5344CB8AC3E}">
        <p14:creationId xmlns:p14="http://schemas.microsoft.com/office/powerpoint/2010/main" val="88055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CFF99-D593-A978-91C8-8D6F20887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43BBD-B884-16AE-DDBA-2DE962F6A6CA}"/>
              </a:ext>
            </a:extLst>
          </p:cNvPr>
          <p:cNvSpPr>
            <a:spLocks noGrp="1"/>
          </p:cNvSpPr>
          <p:nvPr>
            <p:ph type="title"/>
          </p:nvPr>
        </p:nvSpPr>
        <p:spPr/>
        <p:txBody>
          <a:bodyPr>
            <a:normAutofit/>
          </a:bodyPr>
          <a:lstStyle/>
          <a:p>
            <a:r>
              <a:rPr lang="en-GB" sz="4000" dirty="0">
                <a:solidFill>
                  <a:schemeClr val="accent1"/>
                </a:solidFill>
              </a:rPr>
              <a:t>PURPOSE-T Care Plans</a:t>
            </a:r>
          </a:p>
        </p:txBody>
      </p:sp>
      <p:pic>
        <p:nvPicPr>
          <p:cNvPr id="7" name="Picture 6">
            <a:extLst>
              <a:ext uri="{FF2B5EF4-FFF2-40B4-BE49-F238E27FC236}">
                <a16:creationId xmlns:a16="http://schemas.microsoft.com/office/drawing/2014/main" id="{36B3EB12-F7AF-54D0-8CB2-D3F7EEE39F9F}"/>
              </a:ext>
            </a:extLst>
          </p:cNvPr>
          <p:cNvPicPr>
            <a:picLocks noChangeAspect="1"/>
          </p:cNvPicPr>
          <p:nvPr/>
        </p:nvPicPr>
        <p:blipFill>
          <a:blip r:embed="rId2"/>
          <a:stretch>
            <a:fillRect/>
          </a:stretch>
        </p:blipFill>
        <p:spPr>
          <a:xfrm>
            <a:off x="338202" y="1676368"/>
            <a:ext cx="6638795" cy="3163800"/>
          </a:xfrm>
          <a:prstGeom prst="rect">
            <a:avLst/>
          </a:prstGeom>
        </p:spPr>
      </p:pic>
      <p:pic>
        <p:nvPicPr>
          <p:cNvPr id="5" name="Picture 4">
            <a:extLst>
              <a:ext uri="{FF2B5EF4-FFF2-40B4-BE49-F238E27FC236}">
                <a16:creationId xmlns:a16="http://schemas.microsoft.com/office/drawing/2014/main" id="{82A47011-ED14-9262-FFF6-F5A5D36DFB5B}"/>
              </a:ext>
            </a:extLst>
          </p:cNvPr>
          <p:cNvPicPr>
            <a:picLocks noChangeAspect="1"/>
          </p:cNvPicPr>
          <p:nvPr/>
        </p:nvPicPr>
        <p:blipFill>
          <a:blip r:embed="rId3"/>
          <a:stretch>
            <a:fillRect/>
          </a:stretch>
        </p:blipFill>
        <p:spPr>
          <a:xfrm>
            <a:off x="2259693" y="2442717"/>
            <a:ext cx="6733454" cy="3274740"/>
          </a:xfrm>
          <a:prstGeom prst="rect">
            <a:avLst/>
          </a:prstGeom>
        </p:spPr>
      </p:pic>
      <p:pic>
        <p:nvPicPr>
          <p:cNvPr id="6" name="Picture 5">
            <a:extLst>
              <a:ext uri="{FF2B5EF4-FFF2-40B4-BE49-F238E27FC236}">
                <a16:creationId xmlns:a16="http://schemas.microsoft.com/office/drawing/2014/main" id="{03DF3633-66EE-C5B5-A5E1-E2919D8BC713}"/>
              </a:ext>
            </a:extLst>
          </p:cNvPr>
          <p:cNvPicPr>
            <a:picLocks noChangeAspect="1"/>
          </p:cNvPicPr>
          <p:nvPr/>
        </p:nvPicPr>
        <p:blipFill>
          <a:blip r:embed="rId4"/>
          <a:stretch>
            <a:fillRect/>
          </a:stretch>
        </p:blipFill>
        <p:spPr>
          <a:xfrm>
            <a:off x="4128158" y="3177352"/>
            <a:ext cx="7952363" cy="3152405"/>
          </a:xfrm>
          <a:prstGeom prst="rect">
            <a:avLst/>
          </a:prstGeom>
        </p:spPr>
      </p:pic>
      <p:sp>
        <p:nvSpPr>
          <p:cNvPr id="8" name="TextBox 7">
            <a:extLst>
              <a:ext uri="{FF2B5EF4-FFF2-40B4-BE49-F238E27FC236}">
                <a16:creationId xmlns:a16="http://schemas.microsoft.com/office/drawing/2014/main" id="{F44997B1-544E-9780-3CB5-0F94E9BD96F4}"/>
              </a:ext>
            </a:extLst>
          </p:cNvPr>
          <p:cNvSpPr txBox="1"/>
          <p:nvPr/>
        </p:nvSpPr>
        <p:spPr>
          <a:xfrm>
            <a:off x="48849" y="5755358"/>
            <a:ext cx="4296428" cy="923330"/>
          </a:xfrm>
          <a:prstGeom prst="rect">
            <a:avLst/>
          </a:prstGeom>
          <a:noFill/>
        </p:spPr>
        <p:txBody>
          <a:bodyPr wrap="square" rtlCol="0">
            <a:spAutoFit/>
          </a:bodyPr>
          <a:lstStyle/>
          <a:p>
            <a:r>
              <a:rPr lang="en-GB" dirty="0"/>
              <a:t>The care plans can be fully reviewed on the Step-by-Step guide available on TV </a:t>
            </a:r>
            <a:r>
              <a:rPr lang="en-GB" dirty="0" err="1"/>
              <a:t>Sharepoint</a:t>
            </a:r>
            <a:r>
              <a:rPr lang="en-GB" dirty="0"/>
              <a:t> site</a:t>
            </a:r>
          </a:p>
        </p:txBody>
      </p:sp>
    </p:spTree>
    <p:extLst>
      <p:ext uri="{BB962C8B-B14F-4D97-AF65-F5344CB8AC3E}">
        <p14:creationId xmlns:p14="http://schemas.microsoft.com/office/powerpoint/2010/main" val="197658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C341-C2C4-B627-07C1-BDB04E3D1749}"/>
              </a:ext>
            </a:extLst>
          </p:cNvPr>
          <p:cNvSpPr>
            <a:spLocks noGrp="1"/>
          </p:cNvSpPr>
          <p:nvPr>
            <p:ph type="title"/>
          </p:nvPr>
        </p:nvSpPr>
        <p:spPr/>
        <p:txBody>
          <a:bodyPr>
            <a:normAutofit/>
          </a:bodyPr>
          <a:lstStyle/>
          <a:p>
            <a:r>
              <a:rPr lang="en-GB" sz="4000" dirty="0">
                <a:solidFill>
                  <a:schemeClr val="accent1"/>
                </a:solidFill>
              </a:rPr>
              <a:t>Planning Care</a:t>
            </a:r>
          </a:p>
        </p:txBody>
      </p:sp>
      <p:sp>
        <p:nvSpPr>
          <p:cNvPr id="3" name="Content Placeholder 2">
            <a:extLst>
              <a:ext uri="{FF2B5EF4-FFF2-40B4-BE49-F238E27FC236}">
                <a16:creationId xmlns:a16="http://schemas.microsoft.com/office/drawing/2014/main" id="{162CDCFD-AF6F-CC99-63E3-7E6CBF88C4C1}"/>
              </a:ext>
            </a:extLst>
          </p:cNvPr>
          <p:cNvSpPr>
            <a:spLocks noGrp="1"/>
          </p:cNvSpPr>
          <p:nvPr>
            <p:ph idx="1"/>
          </p:nvPr>
        </p:nvSpPr>
        <p:spPr/>
        <p:txBody>
          <a:bodyPr vert="horz" lIns="91440" tIns="45720" rIns="91440" bIns="45720" rtlCol="0">
            <a:normAutofit fontScale="85000" lnSpcReduction="10000"/>
          </a:bodyPr>
          <a:lstStyle/>
          <a:p>
            <a:r>
              <a:rPr lang="en-GB" dirty="0"/>
              <a:t>Care plan should:</a:t>
            </a:r>
          </a:p>
          <a:p>
            <a:pPr lvl="1"/>
            <a:r>
              <a:rPr lang="en-GB" dirty="0"/>
              <a:t>Address the patient’s risk profile (factors) </a:t>
            </a:r>
          </a:p>
          <a:p>
            <a:pPr lvl="1"/>
            <a:r>
              <a:rPr lang="en-GB" dirty="0"/>
              <a:t>Consider patient preferences &amp; ability to self-care</a:t>
            </a:r>
          </a:p>
          <a:p>
            <a:pPr lvl="1"/>
            <a:r>
              <a:rPr lang="en-GB" dirty="0"/>
              <a:t>Patients should be involved in decisions about their care </a:t>
            </a:r>
          </a:p>
          <a:p>
            <a:endParaRPr lang="en-GB" dirty="0"/>
          </a:p>
          <a:p>
            <a:r>
              <a:rPr lang="en-GB" dirty="0"/>
              <a:t>Essential Elements of Care include: </a:t>
            </a:r>
            <a:r>
              <a:rPr lang="en-GB" dirty="0">
                <a:solidFill>
                  <a:srgbClr val="0070C0"/>
                </a:solidFill>
              </a:rPr>
              <a:t>aSSKINg Framework</a:t>
            </a:r>
          </a:p>
          <a:p>
            <a:pPr lvl="1"/>
            <a:r>
              <a:rPr lang="en-GB" dirty="0">
                <a:solidFill>
                  <a:srgbClr val="0070C0"/>
                </a:solidFill>
              </a:rPr>
              <a:t>a: </a:t>
            </a:r>
            <a:r>
              <a:rPr lang="en-GB" dirty="0"/>
              <a:t>Assess risk each on admission and at least weekly thereafter or if condition changes</a:t>
            </a:r>
          </a:p>
          <a:p>
            <a:pPr lvl="1"/>
            <a:r>
              <a:rPr lang="en-GB" dirty="0">
                <a:solidFill>
                  <a:srgbClr val="0070C0"/>
                </a:solidFill>
              </a:rPr>
              <a:t>S: </a:t>
            </a:r>
            <a:r>
              <a:rPr lang="en-GB" dirty="0"/>
              <a:t>Skin assessment – each shift actively check</a:t>
            </a:r>
          </a:p>
          <a:p>
            <a:pPr lvl="1"/>
            <a:r>
              <a:rPr lang="en-GB" dirty="0">
                <a:solidFill>
                  <a:srgbClr val="0070C0"/>
                </a:solidFill>
              </a:rPr>
              <a:t>S: </a:t>
            </a:r>
            <a:r>
              <a:rPr lang="en-GB" dirty="0"/>
              <a:t>Support surface provision – are they on the right mattress/ heels off-loaded</a:t>
            </a:r>
          </a:p>
          <a:p>
            <a:pPr lvl="1"/>
            <a:r>
              <a:rPr lang="en-GB" dirty="0">
                <a:solidFill>
                  <a:srgbClr val="0070C0"/>
                </a:solidFill>
              </a:rPr>
              <a:t>K: </a:t>
            </a:r>
            <a:r>
              <a:rPr lang="en-GB" dirty="0"/>
              <a:t>Keep moving/reposition/when in bed or chair</a:t>
            </a:r>
          </a:p>
          <a:p>
            <a:pPr lvl="1"/>
            <a:r>
              <a:rPr lang="en-GB" dirty="0">
                <a:solidFill>
                  <a:srgbClr val="0070C0"/>
                </a:solidFill>
              </a:rPr>
              <a:t>I: </a:t>
            </a:r>
            <a:r>
              <a:rPr lang="en-GB" dirty="0"/>
              <a:t>Incontinence and moisture management. </a:t>
            </a:r>
          </a:p>
          <a:p>
            <a:pPr lvl="1"/>
            <a:r>
              <a:rPr lang="en-GB" dirty="0">
                <a:solidFill>
                  <a:srgbClr val="0070C0"/>
                </a:solidFill>
              </a:rPr>
              <a:t>N: </a:t>
            </a:r>
            <a:r>
              <a:rPr lang="en-GB" dirty="0"/>
              <a:t>Nutrition – optimise</a:t>
            </a:r>
          </a:p>
          <a:p>
            <a:pPr lvl="1"/>
            <a:r>
              <a:rPr lang="en-GB" dirty="0">
                <a:solidFill>
                  <a:srgbClr val="0070C0"/>
                </a:solidFill>
              </a:rPr>
              <a:t>g: </a:t>
            </a:r>
            <a:r>
              <a:rPr lang="en-GB" dirty="0"/>
              <a:t>Give information and include patient/carer in decision making/negotiation of care</a:t>
            </a:r>
          </a:p>
          <a:p>
            <a:endParaRPr lang="en-GB" dirty="0"/>
          </a:p>
          <a:p>
            <a:endParaRPr lang="en-GB" dirty="0"/>
          </a:p>
        </p:txBody>
      </p:sp>
    </p:spTree>
    <p:extLst>
      <p:ext uri="{BB962C8B-B14F-4D97-AF65-F5344CB8AC3E}">
        <p14:creationId xmlns:p14="http://schemas.microsoft.com/office/powerpoint/2010/main" val="355679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FFD6-6688-20C2-4E93-670EAFB6B0F1}"/>
              </a:ext>
            </a:extLst>
          </p:cNvPr>
          <p:cNvSpPr>
            <a:spLocks noGrp="1"/>
          </p:cNvSpPr>
          <p:nvPr>
            <p:ph type="title"/>
          </p:nvPr>
        </p:nvSpPr>
        <p:spPr/>
        <p:txBody>
          <a:bodyPr vert="horz" lIns="91440" tIns="45720" rIns="91440" bIns="45720" rtlCol="0" anchor="ctr">
            <a:normAutofit/>
          </a:bodyPr>
          <a:lstStyle/>
          <a:p>
            <a:r>
              <a:rPr lang="en-GB" sz="4000" dirty="0">
                <a:solidFill>
                  <a:schemeClr val="accent1"/>
                </a:solidFill>
              </a:rPr>
              <a:t>Purpose-T Limitations</a:t>
            </a:r>
          </a:p>
        </p:txBody>
      </p:sp>
      <p:sp>
        <p:nvSpPr>
          <p:cNvPr id="3" name="Content Placeholder 2">
            <a:extLst>
              <a:ext uri="{FF2B5EF4-FFF2-40B4-BE49-F238E27FC236}">
                <a16:creationId xmlns:a16="http://schemas.microsoft.com/office/drawing/2014/main" id="{3883503B-BFC4-A982-0351-327852ECE853}"/>
              </a:ext>
            </a:extLst>
          </p:cNvPr>
          <p:cNvSpPr>
            <a:spLocks noGrp="1"/>
          </p:cNvSpPr>
          <p:nvPr>
            <p:ph idx="1"/>
          </p:nvPr>
        </p:nvSpPr>
        <p:spPr/>
        <p:txBody>
          <a:bodyPr/>
          <a:lstStyle/>
          <a:p>
            <a:r>
              <a:rPr lang="en-GB" dirty="0"/>
              <a:t>Scale initially developed on paper not integrated on electronic systems during development phase</a:t>
            </a:r>
          </a:p>
          <a:p>
            <a:pPr lvl="1"/>
            <a:r>
              <a:rPr lang="en-GB" dirty="0"/>
              <a:t>Purpose-T integrated to EPR by OUH Digital Team</a:t>
            </a:r>
          </a:p>
          <a:p>
            <a:r>
              <a:rPr lang="en-GB" dirty="0"/>
              <a:t>No designated space for documentation of refusal from patient:</a:t>
            </a:r>
          </a:p>
          <a:p>
            <a:pPr lvl="1"/>
            <a:r>
              <a:rPr lang="en-GB" dirty="0"/>
              <a:t>Recommended to document on Nursing Notes if this occurs, as we document by exception.</a:t>
            </a:r>
          </a:p>
        </p:txBody>
      </p:sp>
    </p:spTree>
    <p:extLst>
      <p:ext uri="{BB962C8B-B14F-4D97-AF65-F5344CB8AC3E}">
        <p14:creationId xmlns:p14="http://schemas.microsoft.com/office/powerpoint/2010/main" val="162761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49F4-B102-7D25-3E83-96932F01A842}"/>
              </a:ext>
            </a:extLst>
          </p:cNvPr>
          <p:cNvSpPr>
            <a:spLocks noGrp="1"/>
          </p:cNvSpPr>
          <p:nvPr>
            <p:ph type="title"/>
          </p:nvPr>
        </p:nvSpPr>
        <p:spPr>
          <a:xfrm>
            <a:off x="838200" y="924339"/>
            <a:ext cx="10515600" cy="766349"/>
          </a:xfrm>
        </p:spPr>
        <p:txBody>
          <a:bodyPr vert="horz" lIns="91440" tIns="45720" rIns="91440" bIns="45720" rtlCol="0" anchor="ctr">
            <a:normAutofit/>
          </a:bodyPr>
          <a:lstStyle/>
          <a:p>
            <a:r>
              <a:rPr lang="en-GB" sz="4000" dirty="0">
                <a:solidFill>
                  <a:schemeClr val="accent1"/>
                </a:solidFill>
              </a:rPr>
              <a:t>Clinical Cases – Example 1</a:t>
            </a:r>
          </a:p>
        </p:txBody>
      </p:sp>
      <p:sp>
        <p:nvSpPr>
          <p:cNvPr id="3" name="Content Placeholder 2">
            <a:extLst>
              <a:ext uri="{FF2B5EF4-FFF2-40B4-BE49-F238E27FC236}">
                <a16:creationId xmlns:a16="http://schemas.microsoft.com/office/drawing/2014/main" id="{31F2DB14-45DC-0D1E-E1E2-B37927643A01}"/>
              </a:ext>
            </a:extLst>
          </p:cNvPr>
          <p:cNvSpPr>
            <a:spLocks noGrp="1"/>
          </p:cNvSpPr>
          <p:nvPr>
            <p:ph sz="half" idx="1"/>
          </p:nvPr>
        </p:nvSpPr>
        <p:spPr>
          <a:xfrm>
            <a:off x="838199" y="1825624"/>
            <a:ext cx="6089878" cy="4869089"/>
          </a:xfrm>
        </p:spPr>
        <p:txBody>
          <a:bodyPr vert="horz" lIns="91440" tIns="45720" rIns="91440" bIns="45720" rtlCol="0">
            <a:normAutofit fontScale="92500" lnSpcReduction="10000"/>
          </a:bodyPr>
          <a:lstStyle/>
          <a:p>
            <a:pPr algn="just"/>
            <a:r>
              <a:rPr lang="en-GB" sz="1800" dirty="0"/>
              <a:t>Joan Smith, a 72-year-old lady who lives alone, has just been admitted to an acute medical ward following a stroke. Joan works part-time as a florist. </a:t>
            </a:r>
          </a:p>
          <a:p>
            <a:pPr algn="just"/>
            <a:r>
              <a:rPr lang="en-GB" sz="1800" dirty="0"/>
              <a:t>She was found unconscious on the floor by her friend.  It is unclear how long she had been on the floor, but no one had seen her for 18 hours.  </a:t>
            </a:r>
          </a:p>
          <a:p>
            <a:pPr algn="just"/>
            <a:r>
              <a:rPr lang="en-GB" sz="1800" dirty="0"/>
              <a:t>Prior to having the stroke Joan’s son reported she was in reasonable health and was fully mobile, though she does have hypertension which is controlled with medication. He reported that she had a good appetite, was not diabetic and didn’t have any problems with her circulation. </a:t>
            </a:r>
          </a:p>
          <a:p>
            <a:pPr algn="just"/>
            <a:r>
              <a:rPr lang="en-GB" sz="1800" dirty="0"/>
              <a:t>On admission Joan is conscious but dazed and had been incontinent of urine. She has a right sided hemiplegia and is unable to walk or weight bear. </a:t>
            </a:r>
          </a:p>
          <a:p>
            <a:pPr algn="just"/>
            <a:r>
              <a:rPr lang="en-GB" sz="1800" dirty="0"/>
              <a:t>Joan is presently being nursed in bed and a physio assessment is being undertaken later today. She is unable to change her position in bed. Joan is to be ‘nil by mouth’ until she has a swallow test, was dehydrated on admission and so has an IVI is in place. She is overweight.</a:t>
            </a:r>
          </a:p>
          <a:p>
            <a:pPr algn="just"/>
            <a:endParaRPr lang="en-GB" sz="1800" dirty="0"/>
          </a:p>
        </p:txBody>
      </p:sp>
      <p:pic>
        <p:nvPicPr>
          <p:cNvPr id="10" name="Picture 9" descr="A close-up of a blister on a foot&#10;&#10;AI-generated content may be incorrect.">
            <a:extLst>
              <a:ext uri="{FF2B5EF4-FFF2-40B4-BE49-F238E27FC236}">
                <a16:creationId xmlns:a16="http://schemas.microsoft.com/office/drawing/2014/main" id="{E2E81283-1CBC-A619-4087-19FCB6D48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1367" y="1851116"/>
            <a:ext cx="1819275" cy="2778760"/>
          </a:xfrm>
          <a:prstGeom prst="rect">
            <a:avLst/>
          </a:prstGeom>
          <a:noFill/>
          <a:ln>
            <a:noFill/>
          </a:ln>
        </p:spPr>
      </p:pic>
      <p:pic>
        <p:nvPicPr>
          <p:cNvPr id="11" name="Picture 10" descr="A close-up of a skin injury&#10;&#10;AI-generated content may be incorrect.">
            <a:extLst>
              <a:ext uri="{FF2B5EF4-FFF2-40B4-BE49-F238E27FC236}">
                <a16:creationId xmlns:a16="http://schemas.microsoft.com/office/drawing/2014/main" id="{48C7AD31-79AB-4163-9BFF-82B4ED16108E}"/>
              </a:ext>
            </a:extLst>
          </p:cNvPr>
          <p:cNvPicPr>
            <a:picLocks noChangeAspect="1"/>
          </p:cNvPicPr>
          <p:nvPr/>
        </p:nvPicPr>
        <p:blipFill>
          <a:blip r:embed="rId4"/>
          <a:stretch>
            <a:fillRect/>
          </a:stretch>
        </p:blipFill>
        <p:spPr>
          <a:xfrm>
            <a:off x="8971443" y="2765266"/>
            <a:ext cx="3159760" cy="2472055"/>
          </a:xfrm>
          <a:prstGeom prst="rect">
            <a:avLst/>
          </a:prstGeom>
        </p:spPr>
      </p:pic>
      <p:sp>
        <p:nvSpPr>
          <p:cNvPr id="12" name="TextBox 11">
            <a:extLst>
              <a:ext uri="{FF2B5EF4-FFF2-40B4-BE49-F238E27FC236}">
                <a16:creationId xmlns:a16="http://schemas.microsoft.com/office/drawing/2014/main" id="{41292D43-D883-3B6A-FF8B-55BCE02926E3}"/>
              </a:ext>
            </a:extLst>
          </p:cNvPr>
          <p:cNvSpPr txBox="1"/>
          <p:nvPr/>
        </p:nvSpPr>
        <p:spPr>
          <a:xfrm>
            <a:off x="8001004" y="1447800"/>
            <a:ext cx="3159760" cy="377824"/>
          </a:xfrm>
          <a:prstGeom prst="rect">
            <a:avLst/>
          </a:prstGeom>
          <a:noFill/>
        </p:spPr>
        <p:txBody>
          <a:bodyPr wrap="square" rtlCol="0">
            <a:spAutoFit/>
          </a:bodyPr>
          <a:lstStyle/>
          <a:p>
            <a:r>
              <a:rPr lang="en-GB" u="sng" dirty="0"/>
              <a:t>Skin assessment:</a:t>
            </a:r>
          </a:p>
        </p:txBody>
      </p:sp>
      <p:sp>
        <p:nvSpPr>
          <p:cNvPr id="13" name="TextBox 12">
            <a:extLst>
              <a:ext uri="{FF2B5EF4-FFF2-40B4-BE49-F238E27FC236}">
                <a16:creationId xmlns:a16="http://schemas.microsoft.com/office/drawing/2014/main" id="{C65FE188-50D3-E329-1913-A456F350E313}"/>
              </a:ext>
            </a:extLst>
          </p:cNvPr>
          <p:cNvSpPr txBox="1"/>
          <p:nvPr/>
        </p:nvSpPr>
        <p:spPr>
          <a:xfrm>
            <a:off x="7091367" y="4608104"/>
            <a:ext cx="1660747" cy="307777"/>
          </a:xfrm>
          <a:prstGeom prst="rect">
            <a:avLst/>
          </a:prstGeom>
          <a:noFill/>
        </p:spPr>
        <p:txBody>
          <a:bodyPr wrap="square" rtlCol="0">
            <a:spAutoFit/>
          </a:bodyPr>
          <a:lstStyle/>
          <a:p>
            <a:r>
              <a:rPr lang="en-GB" sz="1400" dirty="0"/>
              <a:t>Fig 1: Left heel</a:t>
            </a:r>
          </a:p>
        </p:txBody>
      </p:sp>
      <p:sp>
        <p:nvSpPr>
          <p:cNvPr id="14" name="TextBox 13">
            <a:extLst>
              <a:ext uri="{FF2B5EF4-FFF2-40B4-BE49-F238E27FC236}">
                <a16:creationId xmlns:a16="http://schemas.microsoft.com/office/drawing/2014/main" id="{1080E264-CE22-2A7D-EDE7-79EB1035E20B}"/>
              </a:ext>
            </a:extLst>
          </p:cNvPr>
          <p:cNvSpPr txBox="1"/>
          <p:nvPr/>
        </p:nvSpPr>
        <p:spPr>
          <a:xfrm>
            <a:off x="9059980" y="5237321"/>
            <a:ext cx="1491343" cy="307777"/>
          </a:xfrm>
          <a:prstGeom prst="rect">
            <a:avLst/>
          </a:prstGeom>
          <a:noFill/>
        </p:spPr>
        <p:txBody>
          <a:bodyPr wrap="square" rtlCol="0">
            <a:spAutoFit/>
          </a:bodyPr>
          <a:lstStyle/>
          <a:p>
            <a:r>
              <a:rPr lang="en-GB" sz="1400" dirty="0"/>
              <a:t>Fig 2: Sacrum</a:t>
            </a:r>
          </a:p>
        </p:txBody>
      </p:sp>
      <p:sp>
        <p:nvSpPr>
          <p:cNvPr id="4" name="TextBox 3">
            <a:extLst>
              <a:ext uri="{FF2B5EF4-FFF2-40B4-BE49-F238E27FC236}">
                <a16:creationId xmlns:a16="http://schemas.microsoft.com/office/drawing/2014/main" id="{113467E6-746C-6DC0-F7F9-83B99829A065}"/>
              </a:ext>
            </a:extLst>
          </p:cNvPr>
          <p:cNvSpPr txBox="1"/>
          <p:nvPr/>
        </p:nvSpPr>
        <p:spPr>
          <a:xfrm>
            <a:off x="7371084" y="5704454"/>
            <a:ext cx="4419600" cy="830997"/>
          </a:xfrm>
          <a:prstGeom prst="rect">
            <a:avLst/>
          </a:prstGeom>
          <a:noFill/>
        </p:spPr>
        <p:txBody>
          <a:bodyPr wrap="square" rtlCol="0">
            <a:spAutoFit/>
          </a:bodyPr>
          <a:lstStyle/>
          <a:p>
            <a:r>
              <a:rPr lang="en-GB" sz="1600" dirty="0"/>
              <a:t>🔹 </a:t>
            </a:r>
            <a:r>
              <a:rPr lang="en-GB" sz="1600" b="1" dirty="0"/>
              <a:t>Please use the PURPOSE-T v2.0 – OUH document as guidance when completing the risk assessments.</a:t>
            </a:r>
            <a:endParaRPr lang="en-GB" sz="1600" dirty="0"/>
          </a:p>
        </p:txBody>
      </p:sp>
    </p:spTree>
    <p:extLst>
      <p:ext uri="{BB962C8B-B14F-4D97-AF65-F5344CB8AC3E}">
        <p14:creationId xmlns:p14="http://schemas.microsoft.com/office/powerpoint/2010/main" val="318374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33EF-24CC-8C5B-C774-FEA74D5376C4}"/>
              </a:ext>
            </a:extLst>
          </p:cNvPr>
          <p:cNvSpPr>
            <a:spLocks noGrp="1"/>
          </p:cNvSpPr>
          <p:nvPr>
            <p:ph type="title"/>
          </p:nvPr>
        </p:nvSpPr>
        <p:spPr/>
        <p:txBody>
          <a:bodyPr vert="horz" lIns="91440" tIns="45720" rIns="91440" bIns="45720" rtlCol="0" anchor="ctr">
            <a:normAutofit/>
          </a:bodyPr>
          <a:lstStyle/>
          <a:p>
            <a:r>
              <a:rPr lang="en-GB" dirty="0">
                <a:solidFill>
                  <a:schemeClr val="accent1"/>
                </a:solidFill>
              </a:rPr>
              <a:t>Index</a:t>
            </a:r>
          </a:p>
        </p:txBody>
      </p:sp>
      <p:sp>
        <p:nvSpPr>
          <p:cNvPr id="3" name="Content Placeholder 2">
            <a:extLst>
              <a:ext uri="{FF2B5EF4-FFF2-40B4-BE49-F238E27FC236}">
                <a16:creationId xmlns:a16="http://schemas.microsoft.com/office/drawing/2014/main" id="{762365AA-51E9-2CC1-DE00-44A54CE24C94}"/>
              </a:ext>
            </a:extLst>
          </p:cNvPr>
          <p:cNvSpPr>
            <a:spLocks noGrp="1"/>
          </p:cNvSpPr>
          <p:nvPr>
            <p:ph idx="1"/>
          </p:nvPr>
        </p:nvSpPr>
        <p:spPr/>
        <p:txBody>
          <a:bodyPr/>
          <a:lstStyle/>
          <a:p>
            <a:r>
              <a:rPr lang="en-GB" dirty="0"/>
              <a:t>Overview of PURPOSE-T</a:t>
            </a:r>
          </a:p>
          <a:p>
            <a:r>
              <a:rPr lang="en-GB" dirty="0"/>
              <a:t>Rationale for transition to PURPOSE-T</a:t>
            </a:r>
          </a:p>
          <a:p>
            <a:r>
              <a:rPr lang="en-GB" dirty="0"/>
              <a:t>Assessment process and completion guidance</a:t>
            </a:r>
          </a:p>
          <a:p>
            <a:r>
              <a:rPr lang="en-GB" dirty="0"/>
              <a:t>Selecting the appropriate care plan</a:t>
            </a:r>
          </a:p>
          <a:p>
            <a:r>
              <a:rPr lang="en-GB" dirty="0"/>
              <a:t>Clinical cases and PURPOSE-T implementation</a:t>
            </a:r>
          </a:p>
        </p:txBody>
      </p:sp>
    </p:spTree>
    <p:extLst>
      <p:ext uri="{BB962C8B-B14F-4D97-AF65-F5344CB8AC3E}">
        <p14:creationId xmlns:p14="http://schemas.microsoft.com/office/powerpoint/2010/main" val="268143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87E9-9248-3F41-0EF5-90F687812023}"/>
              </a:ext>
            </a:extLst>
          </p:cNvPr>
          <p:cNvSpPr>
            <a:spLocks noGrp="1"/>
          </p:cNvSpPr>
          <p:nvPr>
            <p:ph type="title"/>
          </p:nvPr>
        </p:nvSpPr>
        <p:spPr/>
        <p:txBody>
          <a:bodyPr/>
          <a:lstStyle/>
          <a:p>
            <a:r>
              <a:rPr lang="en-GB" sz="4400" dirty="0">
                <a:solidFill>
                  <a:schemeClr val="accent1"/>
                </a:solidFill>
              </a:rPr>
              <a:t>Clinical Cases – Further examples</a:t>
            </a:r>
            <a:endParaRPr lang="en-GB" dirty="0"/>
          </a:p>
        </p:txBody>
      </p:sp>
      <p:sp>
        <p:nvSpPr>
          <p:cNvPr id="3" name="Content Placeholder 2">
            <a:extLst>
              <a:ext uri="{FF2B5EF4-FFF2-40B4-BE49-F238E27FC236}">
                <a16:creationId xmlns:a16="http://schemas.microsoft.com/office/drawing/2014/main" id="{6C1BF87D-D8C0-9707-5B92-A0924622D79C}"/>
              </a:ext>
            </a:extLst>
          </p:cNvPr>
          <p:cNvSpPr>
            <a:spLocks noGrp="1"/>
          </p:cNvSpPr>
          <p:nvPr>
            <p:ph sz="half" idx="1"/>
          </p:nvPr>
        </p:nvSpPr>
        <p:spPr>
          <a:xfrm>
            <a:off x="838200" y="1825625"/>
            <a:ext cx="10755086" cy="4351338"/>
          </a:xfrm>
        </p:spPr>
        <p:txBody>
          <a:bodyPr/>
          <a:lstStyle/>
          <a:p>
            <a:r>
              <a:rPr lang="en-GB" dirty="0"/>
              <a:t>Further case examples can be assessed via MLH.</a:t>
            </a:r>
            <a:endParaRPr lang="en-GB" dirty="0">
              <a:solidFill>
                <a:srgbClr val="FF0000"/>
              </a:solidFill>
            </a:endParaRPr>
          </a:p>
          <a:p>
            <a:r>
              <a:rPr lang="en-GB" dirty="0"/>
              <a:t>PURPOSE-T presentation V1.0 – </a:t>
            </a:r>
          </a:p>
          <a:p>
            <a:pPr marL="0" indent="0">
              <a:buNone/>
            </a:pPr>
            <a:r>
              <a:rPr lang="en-GB" dirty="0"/>
              <a:t>OUH is available at MLH.</a:t>
            </a:r>
          </a:p>
        </p:txBody>
      </p:sp>
      <p:pic>
        <p:nvPicPr>
          <p:cNvPr id="5" name="Picture 4" descr="A qr code on a white background&#10;&#10;AI-generated content may be incorrect.">
            <a:extLst>
              <a:ext uri="{FF2B5EF4-FFF2-40B4-BE49-F238E27FC236}">
                <a16:creationId xmlns:a16="http://schemas.microsoft.com/office/drawing/2014/main" id="{01D572F0-B771-EB6B-37A6-EF85C3E51A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2558121"/>
            <a:ext cx="3011261" cy="2971552"/>
          </a:xfrm>
          <a:prstGeom prst="rect">
            <a:avLst/>
          </a:prstGeom>
          <a:noFill/>
          <a:ln>
            <a:noFill/>
          </a:ln>
        </p:spPr>
      </p:pic>
      <p:sp>
        <p:nvSpPr>
          <p:cNvPr id="7" name="Content Placeholder 2">
            <a:extLst>
              <a:ext uri="{FF2B5EF4-FFF2-40B4-BE49-F238E27FC236}">
                <a16:creationId xmlns:a16="http://schemas.microsoft.com/office/drawing/2014/main" id="{05405C12-94E9-4B34-1F2B-BAD0451192D3}"/>
              </a:ext>
            </a:extLst>
          </p:cNvPr>
          <p:cNvSpPr txBox="1">
            <a:spLocks/>
          </p:cNvSpPr>
          <p:nvPr/>
        </p:nvSpPr>
        <p:spPr>
          <a:xfrm>
            <a:off x="7739743" y="5529673"/>
            <a:ext cx="4376058" cy="1060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000" dirty="0"/>
              <a:t>My Learning Hub – Purpose-T Introductory training</a:t>
            </a:r>
            <a:endParaRPr lang="en-GB" sz="2000" dirty="0">
              <a:solidFill>
                <a:srgbClr val="FF0000"/>
              </a:solidFill>
            </a:endParaRPr>
          </a:p>
        </p:txBody>
      </p:sp>
      <p:sp>
        <p:nvSpPr>
          <p:cNvPr id="4" name="TextBox 3">
            <a:extLst>
              <a:ext uri="{FF2B5EF4-FFF2-40B4-BE49-F238E27FC236}">
                <a16:creationId xmlns:a16="http://schemas.microsoft.com/office/drawing/2014/main" id="{7E42560D-65EE-E670-7AD5-782A827D53A8}"/>
              </a:ext>
            </a:extLst>
          </p:cNvPr>
          <p:cNvSpPr txBox="1"/>
          <p:nvPr/>
        </p:nvSpPr>
        <p:spPr>
          <a:xfrm>
            <a:off x="315685" y="5755675"/>
            <a:ext cx="4376058" cy="646331"/>
          </a:xfrm>
          <a:prstGeom prst="rect">
            <a:avLst/>
          </a:prstGeom>
          <a:noFill/>
        </p:spPr>
        <p:txBody>
          <a:bodyPr wrap="square" rtlCol="0">
            <a:spAutoFit/>
          </a:bodyPr>
          <a:lstStyle/>
          <a:p>
            <a:r>
              <a:rPr lang="en-GB" dirty="0"/>
              <a:t>* To be added after Educational Leads feedback</a:t>
            </a:r>
          </a:p>
        </p:txBody>
      </p:sp>
    </p:spTree>
    <p:extLst>
      <p:ext uri="{BB962C8B-B14F-4D97-AF65-F5344CB8AC3E}">
        <p14:creationId xmlns:p14="http://schemas.microsoft.com/office/powerpoint/2010/main" val="106124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2AF181-71B7-171A-2E07-2F8472578A6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04638" y="13684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19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FD05-2AF3-7385-B88A-0140C1EB505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AE78C4FD-6385-36A8-4815-5E93634B2326}"/>
              </a:ext>
            </a:extLst>
          </p:cNvPr>
          <p:cNvSpPr>
            <a:spLocks noGrp="1"/>
          </p:cNvSpPr>
          <p:nvPr>
            <p:ph sz="half" idx="1"/>
          </p:nvPr>
        </p:nvSpPr>
        <p:spPr>
          <a:xfrm>
            <a:off x="838200" y="1825625"/>
            <a:ext cx="10515600" cy="4351338"/>
          </a:xfrm>
        </p:spPr>
        <p:txBody>
          <a:bodyPr>
            <a:normAutofit fontScale="85000" lnSpcReduction="10000"/>
          </a:bodyPr>
          <a:lstStyle/>
          <a:p>
            <a:r>
              <a:rPr lang="en-GB" dirty="0"/>
              <a:t>Stephen-Haynes, J. and Maries, M. (2024) ‘PURPOSE-T: validity, reliability and implementation’, </a:t>
            </a:r>
            <a:r>
              <a:rPr lang="en-GB" i="1" dirty="0"/>
              <a:t>British Journal of Nursing</a:t>
            </a:r>
            <a:r>
              <a:rPr lang="en-GB" dirty="0"/>
              <a:t>, 33(4 </a:t>
            </a:r>
            <a:r>
              <a:rPr lang="en-GB" dirty="0" err="1"/>
              <a:t>Suppl</a:t>
            </a:r>
            <a:r>
              <a:rPr lang="en-GB" dirty="0"/>
              <a:t>), pp. S32–S38. Available at: </a:t>
            </a:r>
            <a:r>
              <a:rPr lang="en-GB" dirty="0">
                <a:hlinkClick r:id="rId2"/>
              </a:rPr>
              <a:t>https://doi.org/10.12968/bjon.2024.0105</a:t>
            </a:r>
            <a:endParaRPr lang="en-GB" dirty="0"/>
          </a:p>
          <a:p>
            <a:r>
              <a:rPr lang="en-GB" dirty="0"/>
              <a:t>Fletcher, J. (2023) </a:t>
            </a:r>
            <a:r>
              <a:rPr lang="en-GB" i="1" dirty="0"/>
              <a:t>Use of PURPOSE-T in practice: an evidence-based pressure ulcer risk assessment tool, </a:t>
            </a:r>
            <a:r>
              <a:rPr lang="en-GB" dirty="0"/>
              <a:t>Wounds UK, 19 (1). Available at: </a:t>
            </a:r>
            <a:r>
              <a:rPr lang="en-GB" dirty="0">
                <a:hlinkClick r:id="rId3"/>
              </a:rPr>
              <a:t>https://wounds-uk.com/wp-content/uploads/2023/05/WUK19-1_DHG-PurposeT.pdf</a:t>
            </a:r>
            <a:endParaRPr lang="en-GB" dirty="0"/>
          </a:p>
          <a:p>
            <a:r>
              <a:rPr lang="en-GB" dirty="0"/>
              <a:t>National Wound Care Strategy Programme (2023) </a:t>
            </a:r>
            <a:r>
              <a:rPr lang="en-GB" i="1" dirty="0"/>
              <a:t>Pressure Ulcer Recommendations and Clinical Pathway</a:t>
            </a:r>
            <a:r>
              <a:rPr lang="en-GB" dirty="0"/>
              <a:t>. Available at: </a:t>
            </a:r>
            <a:r>
              <a:rPr lang="en-GB" dirty="0">
                <a:hlinkClick r:id="rId4"/>
              </a:rPr>
              <a:t>https://www.nationalwoundcarestrategy.net/wp-content/uploads/2023/11/NWCSP-PU-Clinical-Recommendations-and-pathway-final-24.10.23.pdf</a:t>
            </a:r>
            <a:r>
              <a:rPr lang="en-GB" dirty="0"/>
              <a:t> </a:t>
            </a:r>
          </a:p>
          <a:p>
            <a:pPr algn="l"/>
            <a:r>
              <a:rPr lang="en-GB" dirty="0"/>
              <a:t>University of Leeds and Leeds Teaching Hospitals NHS Trust (2014). Pressure Ulcer Risk Primary Or Secondary Evaluation (PURPOSE T) Version 2 User Manual </a:t>
            </a:r>
          </a:p>
        </p:txBody>
      </p:sp>
    </p:spTree>
    <p:extLst>
      <p:ext uri="{BB962C8B-B14F-4D97-AF65-F5344CB8AC3E}">
        <p14:creationId xmlns:p14="http://schemas.microsoft.com/office/powerpoint/2010/main" val="400467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CB3A-EECC-DC0A-BC15-7B8325D976D0}"/>
              </a:ext>
            </a:extLst>
          </p:cNvPr>
          <p:cNvSpPr>
            <a:spLocks noGrp="1"/>
          </p:cNvSpPr>
          <p:nvPr>
            <p:ph type="title"/>
          </p:nvPr>
        </p:nvSpPr>
        <p:spPr/>
        <p:txBody>
          <a:bodyPr>
            <a:normAutofit/>
          </a:bodyPr>
          <a:lstStyle/>
          <a:p>
            <a:r>
              <a:rPr lang="en-GB" dirty="0">
                <a:solidFill>
                  <a:schemeClr val="accent1"/>
                </a:solidFill>
              </a:rPr>
              <a:t>PURPOSE-T</a:t>
            </a:r>
          </a:p>
        </p:txBody>
      </p:sp>
      <p:sp>
        <p:nvSpPr>
          <p:cNvPr id="3" name="Content Placeholder 2">
            <a:extLst>
              <a:ext uri="{FF2B5EF4-FFF2-40B4-BE49-F238E27FC236}">
                <a16:creationId xmlns:a16="http://schemas.microsoft.com/office/drawing/2014/main" id="{467B7BB8-685F-CEDC-0175-3F9229033B65}"/>
              </a:ext>
            </a:extLst>
          </p:cNvPr>
          <p:cNvSpPr>
            <a:spLocks noGrp="1"/>
          </p:cNvSpPr>
          <p:nvPr>
            <p:ph idx="1"/>
          </p:nvPr>
        </p:nvSpPr>
        <p:spPr/>
        <p:txBody>
          <a:bodyPr>
            <a:normAutofit fontScale="92500" lnSpcReduction="20000"/>
          </a:bodyPr>
          <a:lstStyle/>
          <a:p>
            <a:r>
              <a:rPr lang="en-GB" dirty="0"/>
              <a:t>Pressure ulcer risk assessment framework intended to identify adults at risk of pressure ulcer.</a:t>
            </a:r>
          </a:p>
          <a:p>
            <a:r>
              <a:rPr lang="en-GB" dirty="0"/>
              <a:t>Makes a difference between:</a:t>
            </a:r>
          </a:p>
          <a:p>
            <a:pPr lvl="1"/>
            <a:r>
              <a:rPr lang="en-GB" dirty="0"/>
              <a:t>Primary Prevention (individuals at risk of pressure ulcer)</a:t>
            </a:r>
          </a:p>
          <a:p>
            <a:pPr lvl="1"/>
            <a:r>
              <a:rPr lang="en-GB" dirty="0"/>
              <a:t>Secondary Prevention (individuals with pressure ulcer/</a:t>
            </a:r>
            <a:r>
              <a:rPr lang="en-GB" sz="2000" dirty="0"/>
              <a:t>s</a:t>
            </a:r>
            <a:r>
              <a:rPr lang="en-GB" dirty="0"/>
              <a:t>).</a:t>
            </a:r>
          </a:p>
          <a:p>
            <a:r>
              <a:rPr lang="en-GB" dirty="0"/>
              <a:t>Uses colours – rather than a score – to describe risk.</a:t>
            </a:r>
          </a:p>
          <a:p>
            <a:pPr lvl="1"/>
            <a:r>
              <a:rPr lang="en-GB" dirty="0"/>
              <a:t>Blue – No pressure ulcer/Not at risk</a:t>
            </a:r>
          </a:p>
          <a:p>
            <a:pPr lvl="1"/>
            <a:r>
              <a:rPr lang="en-GB" dirty="0"/>
              <a:t>Yellow/Orange – No pressure ulcer/ At risk</a:t>
            </a:r>
          </a:p>
          <a:p>
            <a:pPr lvl="1"/>
            <a:r>
              <a:rPr lang="en-GB" dirty="0"/>
              <a:t>Pink – Pressure ulcer category 1 or above/ scarring from previous pressure ulcer</a:t>
            </a:r>
          </a:p>
          <a:p>
            <a:r>
              <a:rPr lang="en-GB" dirty="0"/>
              <a:t>Incorporated 3 phases:</a:t>
            </a:r>
          </a:p>
          <a:p>
            <a:pPr marL="914400" lvl="1" indent="-457200">
              <a:buFont typeface="+mj-lt"/>
              <a:buAutoNum type="arabicPeriod"/>
            </a:pPr>
            <a:r>
              <a:rPr lang="en-GB" dirty="0"/>
              <a:t>Screening</a:t>
            </a:r>
          </a:p>
          <a:p>
            <a:pPr marL="914400" lvl="1" indent="-457200">
              <a:buFont typeface="+mj-lt"/>
              <a:buAutoNum type="arabicPeriod"/>
            </a:pPr>
            <a:r>
              <a:rPr lang="en-GB" dirty="0"/>
              <a:t>Full assessment</a:t>
            </a:r>
          </a:p>
          <a:p>
            <a:pPr marL="914400" lvl="1" indent="-457200">
              <a:buFont typeface="+mj-lt"/>
              <a:buAutoNum type="arabicPeriod"/>
            </a:pPr>
            <a:r>
              <a:rPr lang="en-GB" dirty="0"/>
              <a:t>Assessment decision</a:t>
            </a:r>
          </a:p>
        </p:txBody>
      </p:sp>
    </p:spTree>
    <p:extLst>
      <p:ext uri="{BB962C8B-B14F-4D97-AF65-F5344CB8AC3E}">
        <p14:creationId xmlns:p14="http://schemas.microsoft.com/office/powerpoint/2010/main" val="206563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4540-00C9-6D41-D00E-8D0B0D50DFC4}"/>
              </a:ext>
            </a:extLst>
          </p:cNvPr>
          <p:cNvSpPr>
            <a:spLocks noGrp="1"/>
          </p:cNvSpPr>
          <p:nvPr>
            <p:ph type="title"/>
          </p:nvPr>
        </p:nvSpPr>
        <p:spPr/>
        <p:txBody>
          <a:bodyPr vert="horz" lIns="91440" tIns="45720" rIns="91440" bIns="45720" rtlCol="0" anchor="ctr">
            <a:normAutofit/>
          </a:bodyPr>
          <a:lstStyle/>
          <a:p>
            <a:r>
              <a:rPr lang="en-GB" dirty="0">
                <a:solidFill>
                  <a:schemeClr val="accent1"/>
                </a:solidFill>
              </a:rPr>
              <a:t>PURPOSE-T</a:t>
            </a:r>
          </a:p>
        </p:txBody>
      </p:sp>
      <p:sp>
        <p:nvSpPr>
          <p:cNvPr id="3" name="Content Placeholder 2">
            <a:extLst>
              <a:ext uri="{FF2B5EF4-FFF2-40B4-BE49-F238E27FC236}">
                <a16:creationId xmlns:a16="http://schemas.microsoft.com/office/drawing/2014/main" id="{124BD83C-7355-C05A-3620-62B63221AF33}"/>
              </a:ext>
            </a:extLst>
          </p:cNvPr>
          <p:cNvSpPr>
            <a:spLocks noGrp="1"/>
          </p:cNvSpPr>
          <p:nvPr>
            <p:ph idx="1"/>
          </p:nvPr>
        </p:nvSpPr>
        <p:spPr/>
        <p:txBody>
          <a:bodyPr/>
          <a:lstStyle/>
          <a:p>
            <a:r>
              <a:rPr lang="en-GB" dirty="0"/>
              <a:t>In comparison with existing risk assessment tools, Purpose-T:</a:t>
            </a:r>
          </a:p>
          <a:p>
            <a:pPr lvl="1"/>
            <a:r>
              <a:rPr lang="en-GB" dirty="0"/>
              <a:t>Involves a screening stage allowing rapid identification of those at potential/actual risk, while setting a date for reassessment:</a:t>
            </a:r>
          </a:p>
          <a:p>
            <a:pPr lvl="2"/>
            <a:r>
              <a:rPr lang="en-GB" dirty="0"/>
              <a:t>Saving time in practice</a:t>
            </a:r>
          </a:p>
          <a:p>
            <a:pPr lvl="1"/>
            <a:r>
              <a:rPr lang="en-GB" dirty="0"/>
              <a:t>Supports care planning in response to the patient’s risk profile rather than a condensed score</a:t>
            </a:r>
          </a:p>
          <a:p>
            <a:pPr lvl="1"/>
            <a:r>
              <a:rPr lang="en-GB" dirty="0"/>
              <a:t>Incorporated skin assessment/PU status and pain</a:t>
            </a:r>
          </a:p>
          <a:p>
            <a:pPr lvl="1"/>
            <a:r>
              <a:rPr lang="en-GB" dirty="0"/>
              <a:t>Clearly distinguishes between primary and secondary prevention </a:t>
            </a:r>
          </a:p>
          <a:p>
            <a:pPr lvl="1"/>
            <a:r>
              <a:rPr lang="en-GB" dirty="0"/>
              <a:t>Evidence-based (Fletcher, 2023)</a:t>
            </a:r>
          </a:p>
          <a:p>
            <a:pPr lvl="1"/>
            <a:r>
              <a:rPr lang="en-GB" dirty="0"/>
              <a:t>Currently recommended as best practice by the NWCSP (2023).</a:t>
            </a:r>
          </a:p>
        </p:txBody>
      </p:sp>
    </p:spTree>
    <p:extLst>
      <p:ext uri="{BB962C8B-B14F-4D97-AF65-F5344CB8AC3E}">
        <p14:creationId xmlns:p14="http://schemas.microsoft.com/office/powerpoint/2010/main" val="129011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324B-1D20-483F-1FB6-3CF2C5B2BE01}"/>
              </a:ext>
            </a:extLst>
          </p:cNvPr>
          <p:cNvSpPr>
            <a:spLocks noGrp="1"/>
          </p:cNvSpPr>
          <p:nvPr>
            <p:ph type="title"/>
          </p:nvPr>
        </p:nvSpPr>
        <p:spPr/>
        <p:txBody>
          <a:bodyPr>
            <a:normAutofit/>
          </a:bodyPr>
          <a:lstStyle/>
          <a:p>
            <a:r>
              <a:rPr lang="en-GB" dirty="0">
                <a:solidFill>
                  <a:schemeClr val="accent1"/>
                </a:solidFill>
              </a:rPr>
              <a:t>PURPOSE-T assessment</a:t>
            </a:r>
          </a:p>
        </p:txBody>
      </p:sp>
      <p:sp>
        <p:nvSpPr>
          <p:cNvPr id="3" name="Content Placeholder 2">
            <a:extLst>
              <a:ext uri="{FF2B5EF4-FFF2-40B4-BE49-F238E27FC236}">
                <a16:creationId xmlns:a16="http://schemas.microsoft.com/office/drawing/2014/main" id="{82E42DB2-E02F-1FF1-FBEC-AB0B99C32B59}"/>
              </a:ext>
            </a:extLst>
          </p:cNvPr>
          <p:cNvSpPr>
            <a:spLocks noGrp="1"/>
          </p:cNvSpPr>
          <p:nvPr>
            <p:ph idx="1"/>
          </p:nvPr>
        </p:nvSpPr>
        <p:spPr/>
        <p:txBody>
          <a:bodyPr vert="horz" lIns="91440" tIns="45720" rIns="91440" bIns="45720" rtlCol="0" anchor="t">
            <a:normAutofit/>
          </a:bodyPr>
          <a:lstStyle/>
          <a:p>
            <a:r>
              <a:rPr lang="en-GB" sz="2400" dirty="0">
                <a:solidFill>
                  <a:schemeClr val="tx2"/>
                </a:solidFill>
              </a:rPr>
              <a:t>Task will replace the current Braden Assessment</a:t>
            </a:r>
          </a:p>
        </p:txBody>
      </p:sp>
      <p:pic>
        <p:nvPicPr>
          <p:cNvPr id="5" name="Picture 4">
            <a:extLst>
              <a:ext uri="{FF2B5EF4-FFF2-40B4-BE49-F238E27FC236}">
                <a16:creationId xmlns:a16="http://schemas.microsoft.com/office/drawing/2014/main" id="{4B8E984B-E19A-FEBD-8613-CEF8A20BF126}"/>
              </a:ext>
            </a:extLst>
          </p:cNvPr>
          <p:cNvPicPr>
            <a:picLocks noChangeAspect="1"/>
          </p:cNvPicPr>
          <p:nvPr/>
        </p:nvPicPr>
        <p:blipFill>
          <a:blip r:embed="rId2"/>
          <a:stretch>
            <a:fillRect/>
          </a:stretch>
        </p:blipFill>
        <p:spPr>
          <a:xfrm>
            <a:off x="714376" y="2276474"/>
            <a:ext cx="6589074" cy="230505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2DC8690-DB8C-694A-EBDB-7A7F5086E6D7}"/>
              </a:ext>
            </a:extLst>
          </p:cNvPr>
          <p:cNvPicPr>
            <a:picLocks noChangeAspect="1"/>
          </p:cNvPicPr>
          <p:nvPr/>
        </p:nvPicPr>
        <p:blipFill>
          <a:blip r:embed="rId3"/>
          <a:stretch>
            <a:fillRect/>
          </a:stretch>
        </p:blipFill>
        <p:spPr>
          <a:xfrm>
            <a:off x="4688792" y="3551910"/>
            <a:ext cx="6665007" cy="2329104"/>
          </a:xfrm>
          <a:prstGeom prst="rect">
            <a:avLst/>
          </a:prstGeom>
        </p:spPr>
      </p:pic>
      <p:sp>
        <p:nvSpPr>
          <p:cNvPr id="4" name="Arrow: Bent 3">
            <a:extLst>
              <a:ext uri="{FF2B5EF4-FFF2-40B4-BE49-F238E27FC236}">
                <a16:creationId xmlns:a16="http://schemas.microsoft.com/office/drawing/2014/main" id="{42DC4285-4A91-78B6-C83D-38FDEA43069B}"/>
              </a:ext>
            </a:extLst>
          </p:cNvPr>
          <p:cNvSpPr/>
          <p:nvPr/>
        </p:nvSpPr>
        <p:spPr>
          <a:xfrm rot="10800000" flipH="1">
            <a:off x="2760293" y="3829494"/>
            <a:ext cx="1937043" cy="1435691"/>
          </a:xfrm>
          <a:prstGeom prst="bentArrow">
            <a:avLst>
              <a:gd name="adj1" fmla="val 25000"/>
              <a:gd name="adj2" fmla="val 33347"/>
              <a:gd name="adj3" fmla="val 25000"/>
              <a:gd name="adj4" fmla="val 43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3254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5C79-6251-2C9B-A96B-9F9EC1406612}"/>
              </a:ext>
            </a:extLst>
          </p:cNvPr>
          <p:cNvSpPr>
            <a:spLocks noGrp="1"/>
          </p:cNvSpPr>
          <p:nvPr>
            <p:ph type="title"/>
          </p:nvPr>
        </p:nvSpPr>
        <p:spPr/>
        <p:txBody>
          <a:bodyPr vert="horz" lIns="91440" tIns="45720" rIns="91440" bIns="45720" rtlCol="0" anchor="ctr">
            <a:normAutofit/>
          </a:bodyPr>
          <a:lstStyle/>
          <a:p>
            <a:r>
              <a:rPr lang="en-GB" dirty="0">
                <a:solidFill>
                  <a:schemeClr val="accent1"/>
                </a:solidFill>
              </a:rPr>
              <a:t>When to complete?</a:t>
            </a:r>
          </a:p>
        </p:txBody>
      </p:sp>
      <p:sp>
        <p:nvSpPr>
          <p:cNvPr id="3" name="Content Placeholder 2">
            <a:extLst>
              <a:ext uri="{FF2B5EF4-FFF2-40B4-BE49-F238E27FC236}">
                <a16:creationId xmlns:a16="http://schemas.microsoft.com/office/drawing/2014/main" id="{7387E068-D3F7-DDCE-8860-1AD7424ECB4C}"/>
              </a:ext>
            </a:extLst>
          </p:cNvPr>
          <p:cNvSpPr>
            <a:spLocks noGrp="1"/>
          </p:cNvSpPr>
          <p:nvPr>
            <p:ph idx="1"/>
          </p:nvPr>
        </p:nvSpPr>
        <p:spPr/>
        <p:txBody>
          <a:bodyPr/>
          <a:lstStyle/>
          <a:p>
            <a:r>
              <a:rPr lang="en-GB" dirty="0"/>
              <a:t>The Task will trigger at patient admission</a:t>
            </a:r>
          </a:p>
          <a:p>
            <a:pPr lvl="1"/>
            <a:r>
              <a:rPr lang="en-GB" dirty="0"/>
              <a:t>The Step 1: Screening to be completed as soon as possible after admission/internal transfer</a:t>
            </a:r>
          </a:p>
          <a:p>
            <a:pPr lvl="1"/>
            <a:r>
              <a:rPr lang="en-GB" dirty="0"/>
              <a:t>If full assessment required, should be completed within 6 hours of admission.</a:t>
            </a:r>
          </a:p>
          <a:p>
            <a:r>
              <a:rPr lang="en-GB" dirty="0"/>
              <a:t>Purpose-T needs to be re-assessed weekly or if there is any significant change in patient’s condition </a:t>
            </a:r>
            <a:r>
              <a:rPr lang="en-GB" sz="2400" dirty="0"/>
              <a:t>(same as how Braden Scale currently is implemented)</a:t>
            </a:r>
            <a:endParaRPr lang="en-GB" dirty="0"/>
          </a:p>
          <a:p>
            <a:r>
              <a:rPr lang="en-GB" dirty="0"/>
              <a:t>Purpose-T can be completed by RNs and RNAs.</a:t>
            </a:r>
          </a:p>
        </p:txBody>
      </p:sp>
    </p:spTree>
    <p:extLst>
      <p:ext uri="{BB962C8B-B14F-4D97-AF65-F5344CB8AC3E}">
        <p14:creationId xmlns:p14="http://schemas.microsoft.com/office/powerpoint/2010/main" val="106605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8E51-19AF-16B0-CDAF-EE394C79F267}"/>
              </a:ext>
            </a:extLst>
          </p:cNvPr>
          <p:cNvSpPr>
            <a:spLocks noGrp="1"/>
          </p:cNvSpPr>
          <p:nvPr>
            <p:ph type="title"/>
          </p:nvPr>
        </p:nvSpPr>
        <p:spPr>
          <a:xfrm>
            <a:off x="839788" y="365125"/>
            <a:ext cx="10515600" cy="1325563"/>
          </a:xfrm>
        </p:spPr>
        <p:txBody>
          <a:bodyPr vert="horz" lIns="91440" tIns="45720" rIns="91440" bIns="45720" rtlCol="0" anchor="ctr">
            <a:normAutofit/>
          </a:bodyPr>
          <a:lstStyle/>
          <a:p>
            <a:r>
              <a:rPr lang="en-GB" dirty="0">
                <a:solidFill>
                  <a:schemeClr val="accent1"/>
                </a:solidFill>
              </a:rPr>
              <a:t>Step 1: Screening</a:t>
            </a:r>
          </a:p>
        </p:txBody>
      </p:sp>
      <p:sp>
        <p:nvSpPr>
          <p:cNvPr id="3" name="Content Placeholder 2">
            <a:extLst>
              <a:ext uri="{FF2B5EF4-FFF2-40B4-BE49-F238E27FC236}">
                <a16:creationId xmlns:a16="http://schemas.microsoft.com/office/drawing/2014/main" id="{AB23DB7F-ACF5-4120-958A-BA5D32D8D171}"/>
              </a:ext>
            </a:extLst>
          </p:cNvPr>
          <p:cNvSpPr>
            <a:spLocks noGrp="1"/>
          </p:cNvSpPr>
          <p:nvPr>
            <p:ph sz="half" idx="2"/>
          </p:nvPr>
        </p:nvSpPr>
        <p:spPr>
          <a:xfrm>
            <a:off x="839788" y="1590675"/>
            <a:ext cx="5157787" cy="3684588"/>
          </a:xfrm>
        </p:spPr>
        <p:txBody>
          <a:bodyPr>
            <a:normAutofit/>
          </a:bodyPr>
          <a:lstStyle/>
          <a:p>
            <a:r>
              <a:rPr lang="en-GB" sz="2400" dirty="0"/>
              <a:t>To be completed for every adult inpatient</a:t>
            </a:r>
          </a:p>
          <a:p>
            <a:r>
              <a:rPr lang="en-GB" sz="2400" dirty="0"/>
              <a:t>Allows a quick assessment. If no risk identified, no further assessment required.</a:t>
            </a:r>
          </a:p>
          <a:p>
            <a:r>
              <a:rPr lang="en-GB" sz="2400" dirty="0"/>
              <a:t>Compromises of:</a:t>
            </a:r>
          </a:p>
          <a:p>
            <a:pPr lvl="1"/>
            <a:r>
              <a:rPr lang="en-GB" dirty="0"/>
              <a:t>Mobility</a:t>
            </a:r>
          </a:p>
          <a:p>
            <a:pPr lvl="1"/>
            <a:r>
              <a:rPr lang="en-GB" dirty="0"/>
              <a:t>Skin Status</a:t>
            </a:r>
          </a:p>
          <a:p>
            <a:pPr lvl="1"/>
            <a:r>
              <a:rPr lang="en-GB" dirty="0"/>
              <a:t>Clinical Judgment</a:t>
            </a:r>
          </a:p>
        </p:txBody>
      </p:sp>
      <p:sp>
        <p:nvSpPr>
          <p:cNvPr id="5" name="TextBox 4">
            <a:extLst>
              <a:ext uri="{FF2B5EF4-FFF2-40B4-BE49-F238E27FC236}">
                <a16:creationId xmlns:a16="http://schemas.microsoft.com/office/drawing/2014/main" id="{44FCCCC4-D82F-EA9D-87D2-B96951F76395}"/>
              </a:ext>
            </a:extLst>
          </p:cNvPr>
          <p:cNvSpPr txBox="1"/>
          <p:nvPr/>
        </p:nvSpPr>
        <p:spPr>
          <a:xfrm>
            <a:off x="9744075" y="5795964"/>
            <a:ext cx="5183188" cy="823912"/>
          </a:xfrm>
          <a:prstGeom prst="rect">
            <a:avLst/>
          </a:prstGeom>
        </p:spPr>
        <p:txBody>
          <a:bodyPr vert="horz" lIns="91440" tIns="45720" rIns="91440" bIns="45720" rtlCol="0" anchor="b">
            <a:normAutofit/>
          </a:bodyPr>
          <a:lstStyle/>
          <a:p>
            <a:pPr>
              <a:spcBef>
                <a:spcPts val="1000"/>
              </a:spcBef>
            </a:pPr>
            <a:r>
              <a:rPr lang="en-US" sz="1200" b="1" kern="1200" dirty="0"/>
              <a:t>(Purpose T User Manual V2, 2014)</a:t>
            </a:r>
          </a:p>
        </p:txBody>
      </p:sp>
      <p:pic>
        <p:nvPicPr>
          <p:cNvPr id="6" name="Picture 5">
            <a:extLst>
              <a:ext uri="{FF2B5EF4-FFF2-40B4-BE49-F238E27FC236}">
                <a16:creationId xmlns:a16="http://schemas.microsoft.com/office/drawing/2014/main" id="{E5E53D23-B3D1-163A-46AC-5DB7CBE1585C}"/>
              </a:ext>
            </a:extLst>
          </p:cNvPr>
          <p:cNvPicPr>
            <a:picLocks noChangeAspect="1"/>
          </p:cNvPicPr>
          <p:nvPr/>
        </p:nvPicPr>
        <p:blipFill>
          <a:blip r:embed="rId3"/>
          <a:srcRect r="17005" b="2"/>
          <a:stretch/>
        </p:blipFill>
        <p:spPr>
          <a:xfrm>
            <a:off x="6172200" y="1590675"/>
            <a:ext cx="5183188" cy="3684588"/>
          </a:xfrm>
          <a:prstGeom prst="rect">
            <a:avLst/>
          </a:prstGeom>
          <a:noFill/>
        </p:spPr>
      </p:pic>
    </p:spTree>
    <p:extLst>
      <p:ext uri="{BB962C8B-B14F-4D97-AF65-F5344CB8AC3E}">
        <p14:creationId xmlns:p14="http://schemas.microsoft.com/office/powerpoint/2010/main" val="310521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F27E-5B71-4074-E462-1A1BB76C62AD}"/>
              </a:ext>
            </a:extLst>
          </p:cNvPr>
          <p:cNvSpPr>
            <a:spLocks noGrp="1"/>
          </p:cNvSpPr>
          <p:nvPr>
            <p:ph type="title"/>
          </p:nvPr>
        </p:nvSpPr>
        <p:spPr>
          <a:xfrm>
            <a:off x="838200" y="924339"/>
            <a:ext cx="10515600" cy="766349"/>
          </a:xfrm>
        </p:spPr>
        <p:txBody>
          <a:bodyPr anchor="ctr">
            <a:normAutofit/>
          </a:bodyPr>
          <a:lstStyle/>
          <a:p>
            <a:r>
              <a:rPr lang="en-GB" dirty="0">
                <a:solidFill>
                  <a:schemeClr val="accent1"/>
                </a:solidFill>
              </a:rPr>
              <a:t>PURPOSE-T assessment (</a:t>
            </a:r>
            <a:r>
              <a:rPr lang="en-GB" dirty="0" err="1">
                <a:solidFill>
                  <a:schemeClr val="accent1"/>
                </a:solidFill>
              </a:rPr>
              <a:t>PowerForm</a:t>
            </a:r>
            <a:r>
              <a:rPr lang="en-GB" dirty="0">
                <a:solidFill>
                  <a:schemeClr val="accent1"/>
                </a:solidFill>
              </a:rPr>
              <a:t>)</a:t>
            </a:r>
          </a:p>
        </p:txBody>
      </p:sp>
      <p:sp>
        <p:nvSpPr>
          <p:cNvPr id="3" name="Content Placeholder 2">
            <a:extLst>
              <a:ext uri="{FF2B5EF4-FFF2-40B4-BE49-F238E27FC236}">
                <a16:creationId xmlns:a16="http://schemas.microsoft.com/office/drawing/2014/main" id="{387EA603-4C8F-8405-5048-9DFC8DA673D4}"/>
              </a:ext>
            </a:extLst>
          </p:cNvPr>
          <p:cNvSpPr>
            <a:spLocks noGrp="1"/>
          </p:cNvSpPr>
          <p:nvPr>
            <p:ph sz="half" idx="1"/>
          </p:nvPr>
        </p:nvSpPr>
        <p:spPr>
          <a:xfrm>
            <a:off x="838200" y="1825625"/>
            <a:ext cx="5181600" cy="4351338"/>
          </a:xfrm>
        </p:spPr>
        <p:txBody>
          <a:bodyPr vert="horz" lIns="91440" tIns="45720" rIns="91440" bIns="45720" rtlCol="0">
            <a:normAutofit/>
          </a:bodyPr>
          <a:lstStyle/>
          <a:p>
            <a:r>
              <a:rPr lang="en-GB" dirty="0"/>
              <a:t>Problems Review – displays Problems recorded</a:t>
            </a:r>
          </a:p>
          <a:p>
            <a:endParaRPr lang="en-GB" dirty="0"/>
          </a:p>
        </p:txBody>
      </p:sp>
      <p:pic>
        <p:nvPicPr>
          <p:cNvPr id="6" name="Picture 5">
            <a:extLst>
              <a:ext uri="{FF2B5EF4-FFF2-40B4-BE49-F238E27FC236}">
                <a16:creationId xmlns:a16="http://schemas.microsoft.com/office/drawing/2014/main" id="{0D0466C2-A121-4FC7-1E07-CD70E16D855B}"/>
              </a:ext>
            </a:extLst>
          </p:cNvPr>
          <p:cNvPicPr>
            <a:picLocks noChangeAspect="1"/>
          </p:cNvPicPr>
          <p:nvPr/>
        </p:nvPicPr>
        <p:blipFill>
          <a:blip r:embed="rId2"/>
          <a:stretch>
            <a:fillRect/>
          </a:stretch>
        </p:blipFill>
        <p:spPr>
          <a:xfrm>
            <a:off x="5205922" y="2501900"/>
            <a:ext cx="6582853" cy="3587655"/>
          </a:xfrm>
          <a:prstGeom prst="rect">
            <a:avLst/>
          </a:prstGeom>
          <a:noFill/>
        </p:spPr>
      </p:pic>
    </p:spTree>
    <p:extLst>
      <p:ext uri="{BB962C8B-B14F-4D97-AF65-F5344CB8AC3E}">
        <p14:creationId xmlns:p14="http://schemas.microsoft.com/office/powerpoint/2010/main" val="423111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F27E-5B71-4074-E462-1A1BB76C62AD}"/>
              </a:ext>
            </a:extLst>
          </p:cNvPr>
          <p:cNvSpPr>
            <a:spLocks noGrp="1"/>
          </p:cNvSpPr>
          <p:nvPr>
            <p:ph type="title"/>
          </p:nvPr>
        </p:nvSpPr>
        <p:spPr>
          <a:xfrm>
            <a:off x="838200" y="924339"/>
            <a:ext cx="10515600" cy="766349"/>
          </a:xfrm>
        </p:spPr>
        <p:txBody>
          <a:bodyPr vert="horz" lIns="91440" tIns="45720" rIns="91440" bIns="45720" rtlCol="0" anchor="ctr">
            <a:normAutofit/>
          </a:bodyPr>
          <a:lstStyle/>
          <a:p>
            <a:r>
              <a:rPr lang="en-GB" dirty="0">
                <a:solidFill>
                  <a:schemeClr val="accent1"/>
                </a:solidFill>
              </a:rPr>
              <a:t>PURPOSE-T assessment (</a:t>
            </a:r>
            <a:r>
              <a:rPr lang="en-GB" dirty="0" err="1">
                <a:solidFill>
                  <a:schemeClr val="accent1"/>
                </a:solidFill>
              </a:rPr>
              <a:t>PowerForm</a:t>
            </a:r>
            <a:r>
              <a:rPr lang="en-GB" dirty="0">
                <a:solidFill>
                  <a:schemeClr val="accent1"/>
                </a:solidFill>
              </a:rPr>
              <a:t>)</a:t>
            </a:r>
          </a:p>
        </p:txBody>
      </p:sp>
      <p:sp>
        <p:nvSpPr>
          <p:cNvPr id="3" name="Content Placeholder 2">
            <a:extLst>
              <a:ext uri="{FF2B5EF4-FFF2-40B4-BE49-F238E27FC236}">
                <a16:creationId xmlns:a16="http://schemas.microsoft.com/office/drawing/2014/main" id="{387EA603-4C8F-8405-5048-9DFC8DA673D4}"/>
              </a:ext>
            </a:extLst>
          </p:cNvPr>
          <p:cNvSpPr>
            <a:spLocks noGrp="1"/>
          </p:cNvSpPr>
          <p:nvPr>
            <p:ph sz="half" idx="1"/>
          </p:nvPr>
        </p:nvSpPr>
        <p:spPr>
          <a:xfrm>
            <a:off x="838200" y="1825625"/>
            <a:ext cx="5181600" cy="4351338"/>
          </a:xfrm>
        </p:spPr>
        <p:txBody>
          <a:bodyPr vert="horz" lIns="91440" tIns="45720" rIns="91440" bIns="45720" rtlCol="0">
            <a:normAutofit/>
          </a:bodyPr>
          <a:lstStyle/>
          <a:p>
            <a:r>
              <a:rPr lang="en-GB"/>
              <a:t>Anatomical locations - for clarity and consistency of body locations</a:t>
            </a:r>
          </a:p>
        </p:txBody>
      </p:sp>
      <p:pic>
        <p:nvPicPr>
          <p:cNvPr id="5" name="Picture 4">
            <a:extLst>
              <a:ext uri="{FF2B5EF4-FFF2-40B4-BE49-F238E27FC236}">
                <a16:creationId xmlns:a16="http://schemas.microsoft.com/office/drawing/2014/main" id="{E3439E0E-3542-62DC-1C7E-0D1393E991D8}"/>
              </a:ext>
            </a:extLst>
          </p:cNvPr>
          <p:cNvPicPr>
            <a:picLocks noChangeAspect="1"/>
          </p:cNvPicPr>
          <p:nvPr/>
        </p:nvPicPr>
        <p:blipFill>
          <a:blip r:embed="rId2"/>
          <a:stretch>
            <a:fillRect/>
          </a:stretch>
        </p:blipFill>
        <p:spPr>
          <a:xfrm>
            <a:off x="6172202" y="1620925"/>
            <a:ext cx="5076823" cy="4861058"/>
          </a:xfrm>
          <a:prstGeom prst="rect">
            <a:avLst/>
          </a:prstGeom>
          <a:noFill/>
        </p:spPr>
      </p:pic>
    </p:spTree>
    <p:extLst>
      <p:ext uri="{BB962C8B-B14F-4D97-AF65-F5344CB8AC3E}">
        <p14:creationId xmlns:p14="http://schemas.microsoft.com/office/powerpoint/2010/main" val="1053753511"/>
      </p:ext>
    </p:extLst>
  </p:cSld>
  <p:clrMapOvr>
    <a:masterClrMapping/>
  </p:clrMapOvr>
</p:sld>
</file>

<file path=ppt/theme/theme1.xml><?xml version="1.0" encoding="utf-8"?>
<a:theme xmlns:a="http://schemas.openxmlformats.org/drawingml/2006/main" name="Tissue Viability Conference - PURPOSE T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_x0020_Date xmlns="80ce6900-efb3-4b1e-9dac-4155e3f6f2e1">2027-05-07T23:00:00+00:00</Review_x0020_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74D2F4D842B346BDBD06A3C0D8121E" ma:contentTypeVersion="19" ma:contentTypeDescription="Create a new document." ma:contentTypeScope="" ma:versionID="930e4041239ffc57696f5ee2626c81e5">
  <xsd:schema xmlns:xsd="http://www.w3.org/2001/XMLSchema" xmlns:xs="http://www.w3.org/2001/XMLSchema" xmlns:p="http://schemas.microsoft.com/office/2006/metadata/properties" xmlns:ns3="80ce6900-efb3-4b1e-9dac-4155e3f6f2e1" xmlns:ns4="d0ff77b2-875f-436c-bd23-45ef5a00e972" targetNamespace="http://schemas.microsoft.com/office/2006/metadata/properties" ma:root="true" ma:fieldsID="da7eb4296df5a6ddeb501507f5656a64" ns3:_="" ns4:_="">
    <xsd:import namespace="80ce6900-efb3-4b1e-9dac-4155e3f6f2e1"/>
    <xsd:import namespace="d0ff77b2-875f-436c-bd23-45ef5a00e972"/>
    <xsd:element name="properties">
      <xsd:complexType>
        <xsd:sequence>
          <xsd:element name="documentManagement">
            <xsd:complexType>
              <xsd:all>
                <xsd:element ref="ns3:Review_x0020_Date"/>
                <xsd:element ref="ns3:MediaServiceObjectDetectorVersions"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ce6900-efb3-4b1e-9dac-4155e3f6f2e1" elementFormDefault="qualified">
    <xsd:import namespace="http://schemas.microsoft.com/office/2006/documentManagement/types"/>
    <xsd:import namespace="http://schemas.microsoft.com/office/infopath/2007/PartnerControls"/>
    <xsd:element name="Review_x0020_Date" ma:index="10" ma:displayName="Review Date" ma:format="DateOnly" ma:internalName="Review_x0020_Date">
      <xsd:simpleType>
        <xsd:restriction base="dms:DateTim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ff77b2-875f-436c-bd23-45ef5a00e9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2C64D3-5B48-4C78-9895-6623A5856E1A}">
  <ds:schemaRefs>
    <ds:schemaRef ds:uri="http://schemas.microsoft.com/office/2006/metadata/properties"/>
    <ds:schemaRef ds:uri="http://schemas.microsoft.com/office/infopath/2007/PartnerControls"/>
    <ds:schemaRef ds:uri="80ce6900-efb3-4b1e-9dac-4155e3f6f2e1"/>
  </ds:schemaRefs>
</ds:datastoreItem>
</file>

<file path=customXml/itemProps2.xml><?xml version="1.0" encoding="utf-8"?>
<ds:datastoreItem xmlns:ds="http://schemas.openxmlformats.org/officeDocument/2006/customXml" ds:itemID="{568C77C8-33CC-4790-940D-CC06F1D655A1}">
  <ds:schemaRefs>
    <ds:schemaRef ds:uri="http://schemas.microsoft.com/sharepoint/v3/contenttype/forms"/>
  </ds:schemaRefs>
</ds:datastoreItem>
</file>

<file path=customXml/itemProps3.xml><?xml version="1.0" encoding="utf-8"?>
<ds:datastoreItem xmlns:ds="http://schemas.openxmlformats.org/officeDocument/2006/customXml" ds:itemID="{DD9C5879-03F4-4BAF-AC4C-E095FB36D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ce6900-efb3-4b1e-9dac-4155e3f6f2e1"/>
    <ds:schemaRef ds:uri="d0ff77b2-875f-436c-bd23-45ef5a00e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Tissue Viability Conference - PURPOSE T presentation</Template>
  <TotalTime>1403</TotalTime>
  <Words>1587</Words>
  <Application>Microsoft Office PowerPoint</Application>
  <PresentationFormat>Widescreen</PresentationFormat>
  <Paragraphs>141</Paragraphs>
  <Slides>22</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Aptos</vt:lpstr>
      <vt:lpstr>Arial</vt:lpstr>
      <vt:lpstr>Calibri</vt:lpstr>
      <vt:lpstr>Calibri Light</vt:lpstr>
      <vt:lpstr>Tissue Viability Conference - PURPOSE T presentation</vt:lpstr>
      <vt:lpstr>1_Custom Design</vt:lpstr>
      <vt:lpstr>Custom Design</vt:lpstr>
      <vt:lpstr>Pressure Ulcer Risk Primary Or Secondary Evaluation Tool - PURPOSE T Version 2</vt:lpstr>
      <vt:lpstr>Index</vt:lpstr>
      <vt:lpstr>PURPOSE-T</vt:lpstr>
      <vt:lpstr>PURPOSE-T</vt:lpstr>
      <vt:lpstr>PURPOSE-T assessment</vt:lpstr>
      <vt:lpstr>When to complete?</vt:lpstr>
      <vt:lpstr>Step 1: Screening</vt:lpstr>
      <vt:lpstr>PURPOSE-T assessment (PowerForm)</vt:lpstr>
      <vt:lpstr>PURPOSE-T assessment (PowerForm)</vt:lpstr>
      <vt:lpstr>PURPOSE-T assessment (PowerForm)</vt:lpstr>
      <vt:lpstr>Step 2: Full assessment</vt:lpstr>
      <vt:lpstr>Step 2: Full assessment</vt:lpstr>
      <vt:lpstr>Step 2: Full assessment</vt:lpstr>
      <vt:lpstr>PURPOSE-T assessment decision (PowerForm)</vt:lpstr>
      <vt:lpstr>PURPOSE-T Care Plans</vt:lpstr>
      <vt:lpstr>PURPOSE-T Care Plans</vt:lpstr>
      <vt:lpstr>Planning Care</vt:lpstr>
      <vt:lpstr>Purpose-T Limitations</vt:lpstr>
      <vt:lpstr>Clinical Cases – Example 1</vt:lpstr>
      <vt:lpstr>Clinical Cases – Further examples</vt:lpstr>
      <vt:lpstr>PowerPoint Presentation</vt:lpstr>
      <vt:lpstr>References</vt:lpstr>
    </vt:vector>
  </TitlesOfParts>
  <Company>Oxford University Hosptials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Murca, Marcelo (RTH) OUH</dc:creator>
  <cp:lastModifiedBy>Betteridge, Ria (RTH) OUH</cp:lastModifiedBy>
  <cp:revision>37</cp:revision>
  <dcterms:created xsi:type="dcterms:W3CDTF">2025-02-28T09:35:42Z</dcterms:created>
  <dcterms:modified xsi:type="dcterms:W3CDTF">2025-06-09T15:24:12Z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0x0101004574D2F4D842B346BDBD06A3C0D8121E</vt:lpwstr>
  </property>
</Properties>
</file>